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1012" r:id="rId5"/>
    <p:sldId id="1013" r:id="rId6"/>
    <p:sldId id="1016" r:id="rId7"/>
    <p:sldId id="1014" r:id="rId8"/>
    <p:sldId id="1009" r:id="rId9"/>
    <p:sldId id="1015" r:id="rId10"/>
  </p:sldIdLst>
  <p:sldSz cx="12192000" cy="6858000"/>
  <p:notesSz cx="6889750" cy="10021888"/>
  <p:embeddedFontLs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Montserrat ExtraBold" pitchFamily="2" charset="0"/>
      <p:bold r:id="rId17"/>
      <p:boldItalic r:id="rId18"/>
    </p:embeddedFont>
    <p:embeddedFont>
      <p:font typeface="Segoe MDL2 Assets" panose="050A0102010101010101" pitchFamily="18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8FA"/>
    <a:srgbClr val="FF6600"/>
    <a:srgbClr val="0496AE"/>
    <a:srgbClr val="FF9966"/>
    <a:srgbClr val="FFC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7323B8-0A9C-407A-892B-7680CDB0DB17}" v="4" dt="2025-09-25T09:59:11.3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7" autoAdjust="0"/>
    <p:restoredTop sz="86135" autoAdjust="0"/>
  </p:normalViewPr>
  <p:slideViewPr>
    <p:cSldViewPr snapToGrid="0">
      <p:cViewPr varScale="1">
        <p:scale>
          <a:sx n="116" d="100"/>
          <a:sy n="116" d="100"/>
        </p:scale>
        <p:origin x="2076" y="4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45" d="100"/>
          <a:sy n="145" d="100"/>
        </p:scale>
        <p:origin x="4070" y="9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83F265-2402-6ECE-7339-8A17FD90D8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r>
              <a:rPr lang="en-GB"/>
              <a:t>Spiritual Accompaniers' Gathering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7D911-EDB2-E696-D13C-FD413E3EEC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r>
              <a:rPr lang="en-GB"/>
              <a:t>22 November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5AD154-07FD-0589-0203-6438848AB9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2E2C5-30CD-8268-4D74-5195413D47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13D8BCF-7175-410A-B43D-6C401B5D5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564129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r>
              <a:rPr lang="en-GB"/>
              <a:t>Spiritual Accompaniers' Gathering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r>
              <a:rPr lang="en-GB"/>
              <a:t>22 November 2024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B0B7745E-5EB4-461F-BAE2-9164F3404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24656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935A0-D67D-46AF-8B0A-5CDCF8916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C4EA61-4C6C-494B-81AB-DA05BC1B2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FF047-DC6D-4C3B-95B3-361775970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5EC6-0348-4447-B43C-6A114C9145E5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51140-A412-454C-8E2D-81782C26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11B0C-1EF8-4D05-AF01-C3FB8B269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A5CB-40C1-4811-AD9F-19935CFBF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30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935A0-D67D-46AF-8B0A-5CDCF8916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C4EA61-4C6C-494B-81AB-DA05BC1B2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FF047-DC6D-4C3B-95B3-361775970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5EC6-0348-4447-B43C-6A114C9145E5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51140-A412-454C-8E2D-81782C26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11B0C-1EF8-4D05-AF01-C3FB8B269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A5CB-40C1-4811-AD9F-19935CFBF97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F59399-AC38-0AF9-F927-DA51E0048BF0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5162" y="0"/>
            <a:ext cx="5366838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Sheffield Diocese logo.">
            <a:extLst>
              <a:ext uri="{FF2B5EF4-FFF2-40B4-BE49-F238E27FC236}">
                <a16:creationId xmlns:a16="http://schemas.microsoft.com/office/drawing/2014/main" id="{EE93A271-4297-E4AF-AD03-C047F68CA9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2328" y="6027684"/>
            <a:ext cx="2798936" cy="302204"/>
          </a:xfrm>
          <a:prstGeom prst="rect">
            <a:avLst/>
          </a:prstGeom>
          <a:effectLst>
            <a:outerShdw blurRad="63500" algn="ctr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238279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74936-1FB5-4DF1-BB3D-1E010E32B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98771-992B-49CE-A2E4-FA9DF01E6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E74B4-31A8-4F73-853B-512A1D152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5EC6-0348-4447-B43C-6A114C9145E5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AC378-3EB8-46B7-A2E4-EAD63FFA3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64704-570D-4523-8D03-9E33B8066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A5CB-40C1-4811-AD9F-19935CFBF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64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6BA69-D1C4-4094-82A1-D7158D70B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552AB-48F2-4FA8-8E63-E588CA6D9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1E9EB-9A07-4A01-9C96-01E2AA34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5EC6-0348-4447-B43C-6A114C9145E5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45A45-747A-44EA-9FE1-187A745A7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3E8F8-D1FF-42D0-98E4-C1E576C96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A5CB-40C1-4811-AD9F-19935CFBF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595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C0BBDA-7331-4DA7-88E4-91923081E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C7B57-2122-4D77-AEE7-B2FF5023E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9AB24-78DF-484F-83F3-0877959CE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5EC6-0348-4447-B43C-6A114C9145E5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9384E-C568-4E8F-BCA6-6BF9BEE5C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E8272-2D41-4963-BA31-C747878FD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A5CB-40C1-4811-AD9F-19935CFBF9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1BE255-AEB3-BFEF-A4C9-F8113BA7E0F8}"/>
              </a:ext>
            </a:extLst>
          </p:cNvPr>
          <p:cNvSpPr txBox="1"/>
          <p:nvPr userDrawn="1"/>
        </p:nvSpPr>
        <p:spPr>
          <a:xfrm>
            <a:off x="-6350000" y="-6350000"/>
            <a:ext cx="127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60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Montserrat" panose="00000500000000000000" pitchFamily="2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sheffdio.org/accompanier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187FB1-F554-CD6D-2E10-2CC5961FE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FBA7A-89CF-4EC7-F838-C1810625D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9251" y="10511"/>
            <a:ext cx="9144000" cy="6847489"/>
          </a:xfrm>
        </p:spPr>
        <p:txBody>
          <a:bodyPr anchor="ctr">
            <a:normAutofit/>
          </a:bodyPr>
          <a:lstStyle/>
          <a:p>
            <a:pPr algn="l"/>
            <a:r>
              <a:rPr lang="en-GB" sz="7200" b="1" dirty="0">
                <a:solidFill>
                  <a:schemeClr val="accent2"/>
                </a:solidFill>
              </a:rPr>
              <a:t>Spiritual Accompan</a:t>
            </a:r>
            <a:r>
              <a:rPr lang="en-GB" sz="7200" b="1" dirty="0">
                <a:solidFill>
                  <a:schemeClr val="bg1"/>
                </a:solidFill>
              </a:rPr>
              <a:t>iment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AFFEF2-78D8-FEB5-6456-C0BFEF7F2A2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251" y="5059746"/>
            <a:ext cx="1222375" cy="1222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C12B28-8492-8A9F-2ABF-0A4913A87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0221" y="475554"/>
            <a:ext cx="2956816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85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4F81E3-ED47-20B7-D83D-77D71A402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4A3B81D-3A22-D779-2B26-2AEA84C805C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6624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Montserrat" panose="00000500000000000000" pitchFamily="2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ontserrat" panose="00000500000000000000" pitchFamily="2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ontserrat" panose="00000500000000000000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ontserrat" panose="00000500000000000000" pitchFamily="2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ontserrat" panose="00000500000000000000" pitchFamily="2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ontserrat" panose="00000500000000000000" pitchFamily="2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ontserrat" panose="00000500000000000000" pitchFamily="2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ontserrat" panose="00000500000000000000" pitchFamily="2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ontserrat" panose="00000500000000000000" pitchFamily="2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r>
              <a:rPr lang="en-GB" sz="2400" dirty="0"/>
              <a:t>meet with someone to talk about your faith…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reflect on your experiences and beliefs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come to a deeper understanding of your relationship with God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feel supported, including through hard times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find greater freedom.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9B04F1E-4485-124D-3B80-196741F55EFA}"/>
              </a:ext>
            </a:extLst>
          </p:cNvPr>
          <p:cNvSpPr txBox="1">
            <a:spLocks/>
          </p:cNvSpPr>
          <p:nvPr/>
        </p:nvSpPr>
        <p:spPr>
          <a:xfrm>
            <a:off x="838200" y="3546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b="1" dirty="0">
                <a:solidFill>
                  <a:schemeClr val="accent2"/>
                </a:solidFill>
              </a:rPr>
              <a:t>A chance to…</a:t>
            </a:r>
          </a:p>
        </p:txBody>
      </p:sp>
    </p:spTree>
    <p:extLst>
      <p:ext uri="{BB962C8B-B14F-4D97-AF65-F5344CB8AC3E}">
        <p14:creationId xmlns:p14="http://schemas.microsoft.com/office/powerpoint/2010/main" val="2716412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A799F-AEF6-5353-0733-C8BAF0E6B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EB85CC4-6BDE-9994-A210-45E716B165F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6624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Montserrat" panose="00000500000000000000" pitchFamily="2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ontserrat" panose="00000500000000000000" pitchFamily="2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ontserrat" panose="00000500000000000000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ontserrat" panose="00000500000000000000" pitchFamily="2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ontserrat" panose="00000500000000000000" pitchFamily="2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ontserrat" panose="00000500000000000000" pitchFamily="2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ontserrat" panose="00000500000000000000" pitchFamily="2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ontserrat" panose="00000500000000000000" pitchFamily="2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ontserrat" panose="00000500000000000000" pitchFamily="2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400" dirty="0"/>
              <a:t>ecumenical and for all Christians</a:t>
            </a:r>
          </a:p>
          <a:p>
            <a:pPr>
              <a:lnSpc>
                <a:spcPct val="114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400" dirty="0"/>
              <a:t>over 250 people accompanied</a:t>
            </a:r>
          </a:p>
          <a:p>
            <a:pPr>
              <a:lnSpc>
                <a:spcPct val="114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400" dirty="0"/>
              <a:t>over 50 accompaniers</a:t>
            </a:r>
          </a:p>
          <a:p>
            <a:pPr>
              <a:lnSpc>
                <a:spcPct val="114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400" dirty="0"/>
              <a:t>safer recruitment practised</a:t>
            </a:r>
          </a:p>
          <a:p>
            <a:pPr>
              <a:lnSpc>
                <a:spcPct val="114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400" dirty="0"/>
              <a:t>training through blended learning</a:t>
            </a:r>
          </a:p>
          <a:p>
            <a:pPr>
              <a:lnSpc>
                <a:spcPct val="114000"/>
              </a:lnSpc>
              <a:buClr>
                <a:srgbClr val="FF0000"/>
              </a:buClr>
              <a:buFont typeface="Wingdings" panose="05000000000000000000" pitchFamily="2" charset="2"/>
              <a:buChar char="û"/>
            </a:pPr>
            <a:r>
              <a:rPr lang="en-GB" sz="2400" dirty="0"/>
              <a:t>concentrated in Sheffield area</a:t>
            </a:r>
          </a:p>
          <a:p>
            <a:pPr>
              <a:lnSpc>
                <a:spcPct val="114000"/>
              </a:lnSpc>
              <a:buClr>
                <a:srgbClr val="FF0000"/>
              </a:buClr>
              <a:buFont typeface="Wingdings" panose="05000000000000000000" pitchFamily="2" charset="2"/>
              <a:buChar char="û"/>
            </a:pPr>
            <a:r>
              <a:rPr lang="en-GB" sz="2400" dirty="0"/>
              <a:t>favours book cultures.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97BD250-005E-CF26-5D50-EEE3A18D6599}"/>
              </a:ext>
            </a:extLst>
          </p:cNvPr>
          <p:cNvSpPr txBox="1">
            <a:spLocks/>
          </p:cNvSpPr>
          <p:nvPr/>
        </p:nvSpPr>
        <p:spPr>
          <a:xfrm>
            <a:off x="838200" y="3546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4400" b="1" dirty="0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AB19A9-2596-5300-06B3-A73DFDE5BFD1}"/>
              </a:ext>
            </a:extLst>
          </p:cNvPr>
          <p:cNvSpPr txBox="1">
            <a:spLocks/>
          </p:cNvSpPr>
          <p:nvPr/>
        </p:nvSpPr>
        <p:spPr>
          <a:xfrm>
            <a:off x="990600" y="5070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b="1" dirty="0">
                <a:solidFill>
                  <a:schemeClr val="accent2"/>
                </a:solidFill>
              </a:rPr>
              <a:t>Profile</a:t>
            </a:r>
          </a:p>
        </p:txBody>
      </p:sp>
    </p:spTree>
    <p:extLst>
      <p:ext uri="{BB962C8B-B14F-4D97-AF65-F5344CB8AC3E}">
        <p14:creationId xmlns:p14="http://schemas.microsoft.com/office/powerpoint/2010/main" val="1833664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136D7F-AE8A-3D7F-5D8F-7658BDCB8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3C714E-7804-AD4F-04A3-82FD39A1E38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6624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Montserrat" panose="00000500000000000000" pitchFamily="2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ontserrat" panose="00000500000000000000" pitchFamily="2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ontserrat" panose="00000500000000000000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ontserrat" panose="00000500000000000000" pitchFamily="2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ontserrat" panose="00000500000000000000" pitchFamily="2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ontserrat" panose="00000500000000000000" pitchFamily="2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ontserrat" panose="00000500000000000000" pitchFamily="2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ontserrat" panose="00000500000000000000" pitchFamily="2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ontserrat" panose="00000500000000000000" pitchFamily="2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r>
              <a:rPr lang="en-GB" sz="2400" dirty="0"/>
              <a:t>Offer this gift to others by</a:t>
            </a:r>
          </a:p>
          <a:p>
            <a:pPr>
              <a:lnSpc>
                <a:spcPct val="114000"/>
              </a:lnSpc>
            </a:pPr>
            <a:r>
              <a:rPr lang="en-GB" sz="2400" dirty="0"/>
              <a:t>participating in our formation courses</a:t>
            </a:r>
          </a:p>
          <a:p>
            <a:pPr>
              <a:lnSpc>
                <a:spcPct val="114000"/>
              </a:lnSpc>
            </a:pPr>
            <a:r>
              <a:rPr lang="en-GB" sz="2400" dirty="0"/>
              <a:t>being available</a:t>
            </a:r>
          </a:p>
          <a:p>
            <a:pPr>
              <a:lnSpc>
                <a:spcPct val="114000"/>
              </a:lnSpc>
            </a:pPr>
            <a:r>
              <a:rPr lang="en-GB" sz="2400" dirty="0"/>
              <a:t>offering a listening ear</a:t>
            </a:r>
          </a:p>
          <a:p>
            <a:pPr>
              <a:lnSpc>
                <a:spcPct val="114000"/>
              </a:lnSpc>
            </a:pPr>
            <a:r>
              <a:rPr lang="en-GB" sz="2400"/>
              <a:t>giving </a:t>
            </a:r>
            <a:r>
              <a:rPr lang="en-GB" sz="2400" dirty="0"/>
              <a:t>of your time, whether voluntarily, in return for a gift, or for payment.</a:t>
            </a:r>
          </a:p>
          <a:p>
            <a:pPr marL="0" indent="0">
              <a:lnSpc>
                <a:spcPct val="114000"/>
              </a:lnSpc>
              <a:buNone/>
            </a:pPr>
            <a:endParaRPr lang="en-GB" sz="24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33B0F5D-AC0E-D1B2-1CA1-3989A22073F9}"/>
              </a:ext>
            </a:extLst>
          </p:cNvPr>
          <p:cNvSpPr txBox="1">
            <a:spLocks/>
          </p:cNvSpPr>
          <p:nvPr/>
        </p:nvSpPr>
        <p:spPr>
          <a:xfrm>
            <a:off x="838200" y="3546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b="1" dirty="0">
                <a:solidFill>
                  <a:schemeClr val="accent2"/>
                </a:solidFill>
              </a:rPr>
              <a:t>Or could you?</a:t>
            </a:r>
          </a:p>
        </p:txBody>
      </p:sp>
    </p:spTree>
    <p:extLst>
      <p:ext uri="{BB962C8B-B14F-4D97-AF65-F5344CB8AC3E}">
        <p14:creationId xmlns:p14="http://schemas.microsoft.com/office/powerpoint/2010/main" val="3232095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91DD05-9ABD-72DA-AB1F-B8F3935AF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2940170F-1770-6BCF-B1F9-610D8C06D5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618" y="4954933"/>
            <a:ext cx="1222030" cy="122203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8D07012-DDD2-4803-37CB-8449BDCBDA63}"/>
              </a:ext>
            </a:extLst>
          </p:cNvPr>
          <p:cNvSpPr txBox="1">
            <a:spLocks/>
          </p:cNvSpPr>
          <p:nvPr/>
        </p:nvSpPr>
        <p:spPr>
          <a:xfrm>
            <a:off x="838201" y="1825625"/>
            <a:ext cx="53938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Montserrat" panose="00000500000000000000" pitchFamily="2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ontserrat" panose="00000500000000000000" pitchFamily="2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ontserrat" panose="00000500000000000000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ontserrat" panose="00000500000000000000" pitchFamily="2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ontserrat" panose="00000500000000000000" pitchFamily="2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ontserrat" panose="00000500000000000000" pitchFamily="2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ontserrat" panose="00000500000000000000" pitchFamily="2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ontserrat" panose="00000500000000000000" pitchFamily="2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ontserrat" panose="00000500000000000000" pitchFamily="2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lnSpc>
                <a:spcPct val="100000"/>
              </a:lnSpc>
              <a:buFont typeface="Segoe MDL2 Assets" panose="050A0102010101010101" pitchFamily="18" charset="0"/>
              <a:buChar char=""/>
            </a:pPr>
            <a:r>
              <a:rPr lang="en-GB" sz="2400" dirty="0"/>
              <a:t>Use the QR code below or visit </a:t>
            </a:r>
            <a:r>
              <a:rPr lang="en-GB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sheffdio.org/accompaniers</a:t>
            </a:r>
            <a:endParaRPr lang="en-GB" sz="2400" dirty="0"/>
          </a:p>
          <a:p>
            <a:pPr marL="360000" indent="-360000">
              <a:lnSpc>
                <a:spcPct val="100000"/>
              </a:lnSpc>
              <a:buFont typeface="Wingdings" panose="05000000000000000000" pitchFamily="2" charset="2"/>
              <a:buChar char="8"/>
            </a:pPr>
            <a:r>
              <a:rPr lang="en-GB" sz="2400" dirty="0" err="1"/>
              <a:t>suzanna.upperdine</a:t>
            </a:r>
            <a:br>
              <a:rPr lang="en-GB" sz="2400" dirty="0"/>
            </a:br>
            <a:r>
              <a:rPr lang="en-GB" sz="2400" dirty="0"/>
              <a:t>@sheffield.anglican.org</a:t>
            </a:r>
          </a:p>
          <a:p>
            <a:pPr marL="360000" indent="-360000">
              <a:lnSpc>
                <a:spcPct val="100000"/>
              </a:lnSpc>
              <a:buFont typeface="Wingdings" panose="05000000000000000000" pitchFamily="2" charset="2"/>
              <a:buChar char="*"/>
            </a:pPr>
            <a:r>
              <a:rPr lang="en-GB" sz="2400"/>
              <a:t>Suzanna Upperdine</a:t>
            </a:r>
            <a:br>
              <a:rPr lang="en-GB" sz="2400"/>
            </a:br>
            <a:r>
              <a:rPr lang="en-GB" sz="2400"/>
              <a:t>Diocesan Church House</a:t>
            </a:r>
            <a:br>
              <a:rPr lang="en-GB" sz="2400"/>
            </a:br>
            <a:r>
              <a:rPr lang="en-GB" sz="2400"/>
              <a:t>95-99 Effingham Street</a:t>
            </a:r>
            <a:br>
              <a:rPr lang="en-GB" sz="2400"/>
            </a:br>
            <a:r>
              <a:rPr lang="en-GB" sz="2400"/>
              <a:t>Rotherham S65 1BL</a:t>
            </a:r>
          </a:p>
          <a:p>
            <a:pPr marL="360000" indent="-360000">
              <a:lnSpc>
                <a:spcPct val="100000"/>
              </a:lnSpc>
              <a:buFont typeface="Wingdings" panose="05000000000000000000" pitchFamily="2" charset="2"/>
              <a:buChar char=""/>
            </a:pPr>
            <a:r>
              <a:rPr lang="en-GB" sz="2400"/>
              <a:t>Suzanna </a:t>
            </a:r>
            <a:r>
              <a:rPr lang="en-GB" sz="2400" dirty="0"/>
              <a:t>01709 309 147.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B06D58D-B538-BE23-C1DE-F34451D7CF6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b="1" dirty="0">
                <a:solidFill>
                  <a:schemeClr val="accent2"/>
                </a:solidFill>
              </a:rPr>
              <a:t>To find out more</a:t>
            </a:r>
          </a:p>
        </p:txBody>
      </p:sp>
    </p:spTree>
    <p:extLst>
      <p:ext uri="{BB962C8B-B14F-4D97-AF65-F5344CB8AC3E}">
        <p14:creationId xmlns:p14="http://schemas.microsoft.com/office/powerpoint/2010/main" val="401321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4A08F1-63F8-55EF-27AB-DECCCDCCE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49BA-72B4-441D-E75C-378380D13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9251" y="10511"/>
            <a:ext cx="9144000" cy="6847489"/>
          </a:xfrm>
        </p:spPr>
        <p:txBody>
          <a:bodyPr anchor="ctr">
            <a:normAutofit/>
          </a:bodyPr>
          <a:lstStyle/>
          <a:p>
            <a:pPr algn="l"/>
            <a:r>
              <a:rPr lang="en-GB" sz="7200" b="1" dirty="0">
                <a:solidFill>
                  <a:schemeClr val="accent2"/>
                </a:solidFill>
              </a:rPr>
              <a:t>Spiritual Accompan</a:t>
            </a:r>
            <a:r>
              <a:rPr lang="en-GB" sz="7200" b="1" dirty="0">
                <a:solidFill>
                  <a:schemeClr val="bg1"/>
                </a:solidFill>
              </a:rPr>
              <a:t>iment</a:t>
            </a:r>
          </a:p>
        </p:txBody>
      </p:sp>
    </p:spTree>
    <p:extLst>
      <p:ext uri="{BB962C8B-B14F-4D97-AF65-F5344CB8AC3E}">
        <p14:creationId xmlns:p14="http://schemas.microsoft.com/office/powerpoint/2010/main" val="1390882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e Diocese of Sheffield">
      <a:dk1>
        <a:srgbClr val="141A1C"/>
      </a:dk1>
      <a:lt1>
        <a:srgbClr val="F5F8FA"/>
      </a:lt1>
      <a:dk2>
        <a:srgbClr val="0E1633"/>
      </a:dk2>
      <a:lt2>
        <a:srgbClr val="CDEAEF"/>
      </a:lt2>
      <a:accent1>
        <a:srgbClr val="FFC069"/>
      </a:accent1>
      <a:accent2>
        <a:srgbClr val="0496AE"/>
      </a:accent2>
      <a:accent3>
        <a:srgbClr val="04567D"/>
      </a:accent3>
      <a:accent4>
        <a:srgbClr val="D8DEE6"/>
      </a:accent4>
      <a:accent5>
        <a:srgbClr val="9BD5DF"/>
      </a:accent5>
      <a:accent6>
        <a:srgbClr val="FFD9A5"/>
      </a:accent6>
      <a:hlink>
        <a:srgbClr val="2B63CF"/>
      </a:hlink>
      <a:folHlink>
        <a:srgbClr val="204A9B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4EA619CC-3541-4F80-A2D0-34F4A47B8D9A}" vid="{1408F5FF-8AA2-45AD-BCCD-9E38031AD5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F501BFCF9AE64FAE1FF11FC0EAF7CA" ma:contentTypeVersion="11" ma:contentTypeDescription="Create a new document." ma:contentTypeScope="" ma:versionID="419f597ce41cfb0c43aa1ae2b76fdd13">
  <xsd:schema xmlns:xsd="http://www.w3.org/2001/XMLSchema" xmlns:xs="http://www.w3.org/2001/XMLSchema" xmlns:p="http://schemas.microsoft.com/office/2006/metadata/properties" xmlns:ns2="34f5614a-5c8d-40cd-a663-b966f508d1e9" xmlns:ns3="03df6413-4cb2-45f7-bdbd-fd6a46544270" targetNamespace="http://schemas.microsoft.com/office/2006/metadata/properties" ma:root="true" ma:fieldsID="cf47a8602deedfcfb3c152330c9d254c" ns2:_="" ns3:_="">
    <xsd:import namespace="34f5614a-5c8d-40cd-a663-b966f508d1e9"/>
    <xsd:import namespace="03df6413-4cb2-45f7-bdbd-fd6a465442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5614a-5c8d-40cd-a663-b966f508d1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6b6f2da-1f30-4af3-b616-b3866c5866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df6413-4cb2-45f7-bdbd-fd6a4654427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3e681c5-a6ec-4452-9be7-8e7c01c60974}" ma:internalName="TaxCatchAll" ma:showField="CatchAllData" ma:web="03df6413-4cb2-45f7-bdbd-fd6a465442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4f5614a-5c8d-40cd-a663-b966f508d1e9">
      <Terms xmlns="http://schemas.microsoft.com/office/infopath/2007/PartnerControls"/>
    </lcf76f155ced4ddcb4097134ff3c332f>
    <TaxCatchAll xmlns="03df6413-4cb2-45f7-bdbd-fd6a46544270" xsi:nil="true"/>
  </documentManagement>
</p:properties>
</file>

<file path=customXml/itemProps1.xml><?xml version="1.0" encoding="utf-8"?>
<ds:datastoreItem xmlns:ds="http://schemas.openxmlformats.org/officeDocument/2006/customXml" ds:itemID="{ADDC8C81-EFFE-4DD8-888E-F6F4B7D41C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f5614a-5c8d-40cd-a663-b966f508d1e9"/>
    <ds:schemaRef ds:uri="03df6413-4cb2-45f7-bdbd-fd6a465442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A1A311-6920-4A93-B092-F647D09C9A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AE3A47-824C-4F50-A1ED-5C272ED7F6D8}">
  <ds:schemaRefs>
    <ds:schemaRef ds:uri="http://purl.org/dc/dcmitype/"/>
    <ds:schemaRef ds:uri="03df6413-4cb2-45f7-bdbd-fd6a46544270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34f5614a-5c8d-40cd-a663-b966f508d1e9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c47ba4a-c157-4428-ab96-5d1c10a87ff6}" enabled="0" method="" siteId="{fc47ba4a-c157-4428-ab96-5d1c10a87ff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0</TotalTime>
  <Words>156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Calibri</vt:lpstr>
      <vt:lpstr>Aptos</vt:lpstr>
      <vt:lpstr>Wingdings</vt:lpstr>
      <vt:lpstr>Arial</vt:lpstr>
      <vt:lpstr>Montserrat</vt:lpstr>
      <vt:lpstr>Segoe MDL2 Assets</vt:lpstr>
      <vt:lpstr>Montserrat ExtraBold</vt:lpstr>
      <vt:lpstr>Office Theme</vt:lpstr>
      <vt:lpstr>Spiritual Accompaniment</vt:lpstr>
      <vt:lpstr>PowerPoint Presentation</vt:lpstr>
      <vt:lpstr>PowerPoint Presentation</vt:lpstr>
      <vt:lpstr>PowerPoint Presentation</vt:lpstr>
      <vt:lpstr>PowerPoint Presentation</vt:lpstr>
      <vt:lpstr>Spiritual Accompaniment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2024-09-17T14:42:12Z</dcterms:created>
  <dcterms:modified xsi:type="dcterms:W3CDTF">2025-09-25T09:59:11Z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0x0101007CF501BFCF9AE64FAE1FF11FC0EAF7CA</vt:lpwstr>
  </property>
  <property fmtid="{D5CDD505-2E9C-101B-9397-08002B2CF9AE}" pid="3" name="MediaServiceImageTags">
    <vt:lpwstr/>
  </property>
</Properties>
</file>