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4"/>
    <p:sldMasterId id="2147483674" r:id="rId5"/>
  </p:sldMasterIdLst>
  <p:notesMasterIdLst>
    <p:notesMasterId r:id="rId24"/>
  </p:notesMasterIdLst>
  <p:sldIdLst>
    <p:sldId id="256" r:id="rId6"/>
    <p:sldId id="257" r:id="rId7"/>
    <p:sldId id="286" r:id="rId8"/>
    <p:sldId id="258" r:id="rId9"/>
    <p:sldId id="261" r:id="rId10"/>
    <p:sldId id="260" r:id="rId11"/>
    <p:sldId id="263" r:id="rId12"/>
    <p:sldId id="264" r:id="rId13"/>
    <p:sldId id="265" r:id="rId14"/>
    <p:sldId id="274" r:id="rId15"/>
    <p:sldId id="275" r:id="rId16"/>
    <p:sldId id="267" r:id="rId17"/>
    <p:sldId id="268" r:id="rId18"/>
    <p:sldId id="269" r:id="rId19"/>
    <p:sldId id="285" r:id="rId20"/>
    <p:sldId id="271" r:id="rId21"/>
    <p:sldId id="272" r:id="rId22"/>
    <p:sldId id="276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omfortaa" pitchFamily="2" charset="0"/>
      <p:regular r:id="rId31"/>
      <p:bold r:id="rId32"/>
    </p:embeddedFont>
    <p:embeddedFont>
      <p:font typeface="Poppins" panose="00000500000000000000" pitchFamily="2" charset="0"/>
      <p:regular r:id="rId33"/>
      <p:bold r:id="rId34"/>
      <p:italic r:id="rId35"/>
      <p:boldItalic r:id="rId36"/>
    </p:embeddedFont>
    <p:embeddedFont>
      <p:font typeface="Poppins SemiBold" panose="00000700000000000000" pitchFamily="2" charset="0"/>
      <p:bold r:id="rId37"/>
      <p:boldItalic r:id="rId38"/>
    </p:embeddedFont>
    <p:embeddedFont>
      <p:font typeface="Segoe Print" panose="02000600000000000000" pitchFamily="2" charset="0"/>
      <p:regular r:id="rId39"/>
      <p:bold r:id="rId40"/>
    </p:embeddedFont>
    <p:embeddedFont>
      <p:font typeface="Segoe UI" panose="020B0502040204020203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B3D7584-7A68-4B61-AE11-168AAE738FE3}">
          <p14:sldIdLst>
            <p14:sldId id="256"/>
            <p14:sldId id="257"/>
            <p14:sldId id="286"/>
            <p14:sldId id="258"/>
            <p14:sldId id="261"/>
            <p14:sldId id="260"/>
            <p14:sldId id="263"/>
            <p14:sldId id="264"/>
            <p14:sldId id="265"/>
            <p14:sldId id="274"/>
            <p14:sldId id="275"/>
            <p14:sldId id="267"/>
            <p14:sldId id="268"/>
            <p14:sldId id="269"/>
            <p14:sldId id="285"/>
            <p14:sldId id="271"/>
            <p14:sldId id="272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67D"/>
    <a:srgbClr val="A7D48E"/>
    <a:srgbClr val="B583D7"/>
    <a:srgbClr val="9B57C9"/>
    <a:srgbClr val="662E8D"/>
    <a:srgbClr val="56B146"/>
    <a:srgbClr val="7399B1"/>
    <a:srgbClr val="300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0C242-12CB-4AFD-8381-5176ADDADB09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AA205-DA1C-4F28-A21A-AE26823F0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14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c947201581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c947201581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947201581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c947201581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935A0-D67D-46AF-8B0A-5CDCF8916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4EA61-4C6C-494B-81AB-DA05BC1B23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FF047-DC6D-4C3B-95B3-361775970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51140-A412-454C-8E2D-81782C26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11B0C-1EF8-4D05-AF01-C3FB8B269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431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E7D8B-E41C-4847-B1EC-C0323184B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C40FFC-B960-4286-A8CE-5F4B1AB28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7134E-B1F6-4322-8F07-B078A0C75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56C8E-354F-430F-A848-74FCC39B7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25ADF-E60A-4BB7-AABE-A73C9AED5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484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88B1D6-21A4-4101-9D46-792B2BE28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A804-C2C3-457D-A921-8DE9E9FDD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74C03-8AB4-45F2-887A-DD8081FF6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DCE00-C2BA-4701-ADAA-8073745D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EE599-6F54-406F-BD3C-D62F03B0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042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558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B111-3F0F-426F-A117-811C0CDB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D624F-270F-4E0D-9F7F-09B66A7A5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73970-D6C0-409E-9720-47455BF20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9B5EC-C67F-4504-85AE-A9906BB43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95581-0D0D-4EF6-AEA9-D7C66574B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31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1751E-C585-4364-B041-FFB8763BE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0BA38-7BA3-4214-A655-5040504FB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A915-7692-48C8-899B-033E3FC8D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3F28D-75BB-4FBD-A4C5-150DA157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3FDB7-8735-4428-A9D5-0A2A17DF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05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F6FEA-27CC-452E-9ED0-2E6D7967D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24EF2-4FFA-4C0B-B251-A87C06683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0956C-B4DF-43BD-A309-7FFE82AB0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F74CA-6CB8-48DE-824F-C81CBF167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FE013-DD08-488F-BBD0-71E434DF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673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E9666-3A7A-4775-9BC6-2280285F8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3D8A0-2A2C-481D-BFC7-4D53C68B0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B9D10-5D7D-4944-983E-12D42A6FC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75E5B-B5A9-4E2F-9EF4-9C697078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3AC6F-0D7D-4366-AC25-07BFB5AB2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2754E-4722-417B-BAC2-0E9978A65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056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A04AD-FF06-4303-9EDF-1F2A92F29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FB913-9105-40E3-9139-D82CE75EC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81D7A-8006-4093-9DA5-701C7840F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C95B89-35D6-4993-80C4-6FF09BE46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1D115-4A5B-4EAF-B3DC-E57E434FE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82FBA1-A192-41FE-9711-2E9599785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E0A487-7AFD-4988-B7CF-2ED2AF7D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73827E-BCD0-452A-AED8-94F13ED7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057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BDFBA-0751-4066-A68B-DA6968894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BB596D-CE7D-4E79-94AD-0D84214D2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D9C29-BF23-4F67-B46D-D13A1E99E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E82274-7741-4DC1-88B2-7C5D133B8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844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B82FF3-42E6-4A9F-82DE-B499889A4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EB2D4-0691-440C-98CF-CF6BE4E7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F4552-58A7-4563-9070-E5D6238C7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0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74936-1FB5-4DF1-BB3D-1E010E32B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98771-992B-49CE-A2E4-FA9DF01E6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E74B4-31A8-4F73-853B-512A1D152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AC378-3EB8-46B7-A2E4-EAD63FFA3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64704-570D-4523-8D03-9E33B8066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552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45109-BA6A-4C29-98E3-A02253C81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75198-9731-4F26-A078-47495E81F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1848E-3CDB-4A4D-B13A-626E598E6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0BC7F-A085-4789-91FD-2DC4DAC9B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11879-530A-4E2A-960C-20B567C5E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23C58-0E20-4941-91C4-C49F85C9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64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BE4FB-21F2-49DD-A92B-0E274C88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495BBC-097D-4748-B51E-B4E35568A4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EEF1D-A56A-4DA0-A28D-4D8BCF560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E88B8B-C774-43EC-8336-FCA27FD2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301C80-A51C-47B2-BF8D-70816593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59268C-39E7-4542-89A5-46C49007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306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B43F7-26D3-4211-8FB6-A3D9A0237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60598-A7E9-4FBA-A554-40948D864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D17E9-6DB3-488C-B915-78531222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FB336-B9EE-451B-B1B9-711FEDCDF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1BAA3-CBD1-46FC-8D46-91DB8EBC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211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A5C528-DA08-48AE-B3F0-37C377F63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83B6C4-4070-4E9A-B35F-DB7BFF7FB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7D834-1375-46AB-B482-67FD7E1F4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0EB5B-EAB6-400B-936B-97CF8AA3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E953E-B391-40F7-91E5-89B25A0C8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325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39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6BA69-D1C4-4094-82A1-D7158D70B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552AB-48F2-4FA8-8E63-E588CA6D9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1E9EB-9A07-4A01-9C96-01E2AA341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45A45-747A-44EA-9FE1-187A745A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3E8F8-D1FF-42D0-98E4-C1E576C96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203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52609-8A0D-459E-88F7-33E481FCC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37E6C-263B-453F-983B-CE3EB913F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A5CA5-58AD-4F49-AF5E-2199F369F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B97FD-2156-4FFE-BCDE-08D01A820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FFEB5-46A4-4CD7-8691-9C4992BD0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BB2E1-D157-43E1-842A-37D72461C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40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9183E-A521-4887-AB28-52535F15B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E031F-E647-44D8-BBAF-007AD967C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E699A-607D-47B7-AC32-F9D7903C6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42F26-13E1-4454-881C-85C0D95DE3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0E2706-139F-4AA7-AD70-BA25E2435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C1AA3C-AC8F-45D2-BAB8-18AB2D944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1C10B8-8C19-41D4-BC18-0CED7F641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4E64E2-12AA-4757-BBE1-BCBD4658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41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D3AC0-3B3E-4D1D-8331-57E3502F7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B9EB44-7998-42F7-8102-E500DE396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4E214-08BF-4856-B993-EA58BEF01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C1C092-ABB5-4CE0-B340-D77D30787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229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C6E931-5B62-4055-AEE7-CFFC1567B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5D3CD-B22B-441E-BB1F-AA0E74FFF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7F8A3-C727-471F-A791-5DE907EA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30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4737D-99E9-4DB1-B75B-C741D7675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D2657-1E14-42A2-A283-805AA121C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C3DF4-6EAC-4CBE-87A4-81F3965E5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B127E-B2DB-4382-896B-6BFBFCB9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7C51F-7E9A-4C4B-83F1-49AD8540A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A9B96-4939-49C0-85FF-12D30A33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178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227F4-3CC0-4553-B4BB-39E5CAE8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2B9E52-7311-44DE-A530-12AD1571D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07FD9-FD07-462B-87E0-3381E70D9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0DEE8-B9FC-4679-9FA5-9E77BD7BC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0D1C7-8705-4DBA-BBB3-35253672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850AC-202C-4BEC-8959-973F79A3A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53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C0BBDA-7331-4DA7-88E4-91923081E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7B57-2122-4D77-AEE7-B2FF5023E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9AB24-78DF-484F-83F3-0877959CE8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9384E-C568-4E8F-BCA6-6BF9BEE5C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E8272-2D41-4963-BA31-C747878FD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83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0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8E6607-FD5C-44B5-9C27-AB7AC23CE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E3344-6B10-4EF2-98FC-1F9E3E27D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64A9E-7F3A-4E52-9DDB-75F7937C2E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D1D8C-C581-4F57-BEDF-9791B100E4D5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46251-93DC-4B40-A3F8-B619ED78D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3B20D-4B69-4176-8ECB-A005DC147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2F741-323F-4654-AC06-3066251426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31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5346AE-0604-485A-AF0A-355C2FB4A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B89D50-5376-42E6-9C5A-8997F6FDE032}"/>
              </a:ext>
            </a:extLst>
          </p:cNvPr>
          <p:cNvSpPr txBox="1"/>
          <p:nvPr/>
        </p:nvSpPr>
        <p:spPr>
          <a:xfrm>
            <a:off x="4902840" y="1258229"/>
            <a:ext cx="6929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Montserrat" panose="00000500000000000000" pitchFamily="50" charset="0"/>
                <a:cs typeface="Poppins SemiBold" panose="00000700000000000000" pitchFamily="2" charset="0"/>
              </a:rPr>
              <a:t>Developing a Personal Rule of Life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098FB0-A1E9-4CCF-A223-B25E60E7A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453" y="5841713"/>
            <a:ext cx="4109817" cy="7737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42ED51-72ED-40D8-A9E5-B1B1BFF1D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61" y="90655"/>
            <a:ext cx="3344809" cy="87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97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9F699-9FFC-44DE-B2C8-8493FE05A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29" y="303499"/>
            <a:ext cx="8317149" cy="8472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Montserrat" panose="00000500000000000000" pitchFamily="50" charset="0"/>
                <a:cs typeface="Poppins SemiBold" panose="00000700000000000000" pitchFamily="2" charset="0"/>
              </a:rPr>
              <a:t>Being Lights for Christ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D2CB0-7BB4-4760-99A4-DC5F98637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8880" y="2524760"/>
            <a:ext cx="6386702" cy="3761740"/>
          </a:xfrm>
        </p:spPr>
        <p:txBody>
          <a:bodyPr>
            <a:normAutofit/>
          </a:bodyPr>
          <a:lstStyle/>
          <a:p>
            <a:pPr marL="152396" indent="0">
              <a:buNone/>
            </a:pPr>
            <a:endParaRPr lang="en-GB"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Montserrat" panose="00000500000000000000" pitchFamily="50" charset="0"/>
                <a:cs typeface="Poppins" panose="00000500000000000000" pitchFamily="2" charset="0"/>
              </a:rPr>
              <a:t>Receiving</a:t>
            </a:r>
            <a:r>
              <a:rPr lang="en-GB" dirty="0">
                <a:solidFill>
                  <a:schemeClr val="bg1"/>
                </a:solidFill>
                <a:latin typeface="Montserrat" panose="00000500000000000000" pitchFamily="50" charset="0"/>
                <a:cs typeface="Poppins" panose="00000500000000000000" pitchFamily="2" charset="0"/>
              </a:rPr>
              <a:t> Christ’s light as his friends;</a:t>
            </a:r>
          </a:p>
          <a:p>
            <a:endParaRPr lang="en-GB" b="1" dirty="0">
              <a:solidFill>
                <a:schemeClr val="bg1"/>
              </a:solidFill>
              <a:latin typeface="Montserrat" panose="00000500000000000000" pitchFamily="50" charset="0"/>
              <a:cs typeface="Poppins" panose="00000500000000000000" pitchFamily="2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Montserrat" panose="00000500000000000000" pitchFamily="50" charset="0"/>
                <a:cs typeface="Poppins" panose="00000500000000000000" pitchFamily="2" charset="0"/>
              </a:rPr>
              <a:t>Walking </a:t>
            </a:r>
            <a:r>
              <a:rPr lang="en-GB" dirty="0">
                <a:solidFill>
                  <a:schemeClr val="bg1"/>
                </a:solidFill>
                <a:latin typeface="Montserrat" panose="00000500000000000000" pitchFamily="50" charset="0"/>
                <a:cs typeface="Poppins" panose="00000500000000000000" pitchFamily="2" charset="0"/>
              </a:rPr>
              <a:t>in Christ’s light as his followers; </a:t>
            </a:r>
          </a:p>
          <a:p>
            <a:endParaRPr lang="en-GB" dirty="0">
              <a:solidFill>
                <a:schemeClr val="bg1"/>
              </a:solidFill>
              <a:latin typeface="Montserrat" panose="00000500000000000000" pitchFamily="50" charset="0"/>
              <a:cs typeface="Poppins" panose="00000500000000000000" pitchFamily="2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Montserrat" panose="00000500000000000000" pitchFamily="50" charset="0"/>
                <a:cs typeface="Poppins" panose="00000500000000000000" pitchFamily="2" charset="0"/>
              </a:rPr>
              <a:t>Reflecting </a:t>
            </a:r>
            <a:r>
              <a:rPr lang="en-GB" dirty="0">
                <a:solidFill>
                  <a:schemeClr val="bg1"/>
                </a:solidFill>
                <a:latin typeface="Montserrat" panose="00000500000000000000" pitchFamily="50" charset="0"/>
                <a:cs typeface="Poppins" panose="00000500000000000000" pitchFamily="2" charset="0"/>
              </a:rPr>
              <a:t>Christ’s light to those around us.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2F8D31-D96C-4D64-90BD-B2C21D4A01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04"/>
          <a:stretch/>
        </p:blipFill>
        <p:spPr>
          <a:xfrm>
            <a:off x="549717" y="2519680"/>
            <a:ext cx="4480370" cy="3757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9D8CF8-DBB6-4F99-A6B9-B3D394C03F7F}"/>
              </a:ext>
            </a:extLst>
          </p:cNvPr>
          <p:cNvSpPr txBox="1"/>
          <p:nvPr/>
        </p:nvSpPr>
        <p:spPr>
          <a:xfrm>
            <a:off x="228600" y="1139942"/>
            <a:ext cx="11175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396" indent="0">
              <a:buNone/>
            </a:pPr>
            <a:r>
              <a:rPr lang="en-GB" sz="2200" dirty="0">
                <a:solidFill>
                  <a:schemeClr val="bg1"/>
                </a:solidFill>
                <a:latin typeface="Montserrat" panose="00000500000000000000" pitchFamily="50" charset="0"/>
                <a:cs typeface="Poppins" panose="00000500000000000000" pitchFamily="2" charset="0"/>
              </a:rPr>
              <a:t>Every follower of Jesus shares in being </a:t>
            </a:r>
            <a:r>
              <a:rPr lang="en-GB" sz="2200" dirty="0" err="1">
                <a:solidFill>
                  <a:schemeClr val="bg1"/>
                </a:solidFill>
                <a:latin typeface="Montserrat" panose="00000500000000000000" pitchFamily="50" charset="0"/>
                <a:cs typeface="Poppins" panose="00000500000000000000" pitchFamily="2" charset="0"/>
              </a:rPr>
              <a:t>‘the</a:t>
            </a:r>
            <a:r>
              <a:rPr lang="en-GB" sz="2200" dirty="0">
                <a:solidFill>
                  <a:schemeClr val="bg1"/>
                </a:solidFill>
                <a:latin typeface="Montserrat" panose="00000500000000000000" pitchFamily="50" charset="0"/>
                <a:cs typeface="Poppins" panose="00000500000000000000" pitchFamily="2" charset="0"/>
              </a:rPr>
              <a:t> light of the world’ (Matthew 5:14).</a:t>
            </a:r>
          </a:p>
          <a:p>
            <a:pPr marL="152396" indent="0">
              <a:buNone/>
            </a:pPr>
            <a:endParaRPr lang="en-GB" sz="2200" dirty="0">
              <a:solidFill>
                <a:schemeClr val="bg1"/>
              </a:solidFill>
              <a:latin typeface="Montserrat" panose="00000500000000000000" pitchFamily="50" charset="0"/>
              <a:cs typeface="Poppins" panose="00000500000000000000" pitchFamily="2" charset="0"/>
            </a:endParaRPr>
          </a:p>
          <a:p>
            <a:pPr marL="152396" indent="0">
              <a:buNone/>
            </a:pPr>
            <a:r>
              <a:rPr lang="en-GB" sz="2200" dirty="0">
                <a:solidFill>
                  <a:schemeClr val="bg1"/>
                </a:solidFill>
                <a:latin typeface="Montserrat" panose="00000500000000000000" pitchFamily="50" charset="0"/>
                <a:cs typeface="Poppins" panose="00000500000000000000" pitchFamily="2" charset="0"/>
              </a:rPr>
              <a:t>How can we put this idea into practice?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8531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56AFC-E5B7-49E3-8B8B-7D376E8A8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846" y="1128356"/>
            <a:ext cx="10960308" cy="460128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+mn-lt"/>
                <a:cs typeface="Poppins SemiBold" panose="00000700000000000000" pitchFamily="2" charset="0"/>
              </a:rPr>
              <a:t>Receiving</a:t>
            </a:r>
            <a:r>
              <a:rPr lang="en-GB" dirty="0">
                <a:solidFill>
                  <a:schemeClr val="bg1"/>
                </a:solidFill>
                <a:latin typeface="+mn-lt"/>
                <a:cs typeface="Poppins SemiBold" panose="00000700000000000000" pitchFamily="2" charset="0"/>
              </a:rPr>
              <a:t> </a:t>
            </a:r>
            <a:r>
              <a:rPr lang="en-GB" dirty="0">
                <a:solidFill>
                  <a:schemeClr val="bg1"/>
                </a:solidFill>
                <a:latin typeface="+mn-lt"/>
                <a:cs typeface="Poppins" panose="00000500000000000000" pitchFamily="2" charset="0"/>
              </a:rPr>
              <a:t>– being with Jesus</a:t>
            </a:r>
            <a:r>
              <a:rPr lang="en-GB" dirty="0">
                <a:solidFill>
                  <a:schemeClr val="bg1"/>
                </a:solidFill>
                <a:latin typeface="+mn-lt"/>
                <a:cs typeface="Poppins SemiBold" panose="00000700000000000000" pitchFamily="2" charset="0"/>
              </a:rPr>
              <a:t> </a:t>
            </a:r>
            <a:br>
              <a:rPr lang="en-GB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br>
              <a:rPr lang="en-GB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br>
              <a:rPr lang="en-GB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GB" b="1" dirty="0">
                <a:solidFill>
                  <a:schemeClr val="bg1"/>
                </a:solidFill>
                <a:latin typeface="+mn-lt"/>
                <a:cs typeface="Poppins SemiBold" panose="00000700000000000000" pitchFamily="2" charset="0"/>
              </a:rPr>
              <a:t>Walking</a:t>
            </a:r>
            <a:r>
              <a:rPr lang="en-GB" dirty="0">
                <a:solidFill>
                  <a:schemeClr val="bg1"/>
                </a:solidFill>
                <a:latin typeface="+mn-lt"/>
                <a:cs typeface="Poppins SemiBold" panose="00000700000000000000" pitchFamily="2" charset="0"/>
              </a:rPr>
              <a:t> </a:t>
            </a:r>
            <a:r>
              <a:rPr lang="en-GB" dirty="0">
                <a:solidFill>
                  <a:schemeClr val="bg1"/>
                </a:solidFill>
                <a:latin typeface="+mn-lt"/>
                <a:cs typeface="Poppins" panose="00000500000000000000" pitchFamily="2" charset="0"/>
              </a:rPr>
              <a:t>– becoming more like Jesus</a:t>
            </a:r>
            <a:br>
              <a:rPr lang="en-GB" dirty="0">
                <a:solidFill>
                  <a:schemeClr val="bg1"/>
                </a:solidFill>
                <a:latin typeface="+mn-lt"/>
                <a:cs typeface="Poppins SemiBold" panose="00000700000000000000" pitchFamily="2" charset="0"/>
              </a:rPr>
            </a:br>
            <a:br>
              <a:rPr lang="en-GB" dirty="0">
                <a:solidFill>
                  <a:schemeClr val="bg1"/>
                </a:solidFill>
                <a:latin typeface="+mn-lt"/>
                <a:cs typeface="Poppins SemiBold" panose="00000700000000000000" pitchFamily="2" charset="0"/>
              </a:rPr>
            </a:br>
            <a:br>
              <a:rPr lang="en-GB" dirty="0">
                <a:solidFill>
                  <a:schemeClr val="bg1"/>
                </a:solidFill>
                <a:latin typeface="+mn-lt"/>
                <a:cs typeface="Poppins SemiBold" panose="00000700000000000000" pitchFamily="2" charset="0"/>
              </a:rPr>
            </a:br>
            <a:r>
              <a:rPr lang="en-GB" b="1" dirty="0">
                <a:solidFill>
                  <a:schemeClr val="bg1"/>
                </a:solidFill>
                <a:latin typeface="+mn-lt"/>
                <a:cs typeface="Poppins SemiBold" panose="00000700000000000000" pitchFamily="2" charset="0"/>
              </a:rPr>
              <a:t>Reflecting</a:t>
            </a:r>
            <a:r>
              <a:rPr lang="en-GB" dirty="0">
                <a:solidFill>
                  <a:schemeClr val="bg1"/>
                </a:solidFill>
                <a:latin typeface="+mn-lt"/>
                <a:cs typeface="Poppins SemiBold" panose="00000700000000000000" pitchFamily="2" charset="0"/>
              </a:rPr>
              <a:t> – </a:t>
            </a:r>
            <a:r>
              <a:rPr lang="en-GB" dirty="0">
                <a:solidFill>
                  <a:schemeClr val="bg1"/>
                </a:solidFill>
                <a:latin typeface="+mn-lt"/>
                <a:cs typeface="Poppins" panose="00000500000000000000" pitchFamily="2" charset="0"/>
              </a:rPr>
              <a:t>sharing Jesus with others</a:t>
            </a:r>
          </a:p>
        </p:txBody>
      </p:sp>
    </p:spTree>
    <p:extLst>
      <p:ext uri="{BB962C8B-B14F-4D97-AF65-F5344CB8AC3E}">
        <p14:creationId xmlns:p14="http://schemas.microsoft.com/office/powerpoint/2010/main" val="1723470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B1E72-CDFD-4B39-8CE1-CA5E796A2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599" y="661564"/>
            <a:ext cx="8428800" cy="847200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Montserrat" panose="00000500000000000000" pitchFamily="50" charset="0"/>
                <a:cs typeface="Poppins" panose="00000500000000000000" pitchFamily="2" charset="0"/>
              </a:rPr>
              <a:t>Time for a break!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880D9-78A5-463B-BD49-ABF2AA029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>
              <a:buNone/>
            </a:pP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304013-F28C-4FAD-9746-74685B1364E3}"/>
              </a:ext>
            </a:extLst>
          </p:cNvPr>
          <p:cNvSpPr/>
          <p:nvPr/>
        </p:nvSpPr>
        <p:spPr>
          <a:xfrm>
            <a:off x="0" y="1997476"/>
            <a:ext cx="12192000" cy="340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470CD9-3168-4633-A3DA-4DA83F6BB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58" y="1637708"/>
            <a:ext cx="11373283" cy="358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29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36B5D-5761-4A03-96DF-7DEA876A2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GB" sz="5400" b="1" dirty="0">
                <a:solidFill>
                  <a:schemeClr val="bg1"/>
                </a:solidFill>
                <a:latin typeface="+mn-lt"/>
                <a:cs typeface="Poppins SemiBold" panose="00000700000000000000" pitchFamily="2" charset="0"/>
              </a:rPr>
              <a:t>Receiving Christ’s Light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71ACDE-5A5E-489C-A9E5-124DAF12321A}"/>
              </a:ext>
            </a:extLst>
          </p:cNvPr>
          <p:cNvSpPr txBox="1"/>
          <p:nvPr/>
        </p:nvSpPr>
        <p:spPr>
          <a:xfrm>
            <a:off x="663836" y="2062794"/>
            <a:ext cx="10864327" cy="369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Poppins" panose="00000500000000000000" pitchFamily="2" charset="0"/>
              </a:rPr>
              <a:t>Praying and seeking God’s will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Poppins" panose="00000500000000000000" pitchFamily="2" charset="0"/>
              </a:rPr>
              <a:t>Participating in the life and worship of the Church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Poppins" panose="00000500000000000000" pitchFamily="2" charset="0"/>
              </a:rPr>
              <a:t>Reading and reflecting on the Scriptures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Poppins" panose="00000500000000000000" pitchFamily="2" charset="0"/>
              </a:rPr>
              <a:t>Receiving Communion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Poppins" panose="00000500000000000000" pitchFamily="2" charset="0"/>
              </a:rPr>
              <a:t>Opening our lives to the Holy Spirit</a:t>
            </a:r>
          </a:p>
        </p:txBody>
      </p:sp>
      <p:sp>
        <p:nvSpPr>
          <p:cNvPr id="4" name="AutoShape 2" descr="https://euc-powerpoint.officeapps.live.com/pods/GetClipboardImage.ashx?Id=04236630-2932-45b6-b498-256e8d724ac7&amp;DC=GEU4&amp;pkey=7bd6c7d3-156c-47d1-9d1d-9b45d399006c&amp;wdwaccluster=GEU4">
            <a:extLst>
              <a:ext uri="{FF2B5EF4-FFF2-40B4-BE49-F238E27FC236}">
                <a16:creationId xmlns:a16="http://schemas.microsoft.com/office/drawing/2014/main" id="{9DD282D1-0423-454C-89B5-772B0D3B15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https://euc-powerpoint.officeapps.live.com/pods/GetClipboardImage.ashx?Id=04236630-2932-45b6-b498-256e8d724ac7&amp;DC=GEU4&amp;pkey=7bd6c7d3-156c-47d1-9d1d-9b45d399006c&amp;wdwaccluster=GEU4">
            <a:extLst>
              <a:ext uri="{FF2B5EF4-FFF2-40B4-BE49-F238E27FC236}">
                <a16:creationId xmlns:a16="http://schemas.microsoft.com/office/drawing/2014/main" id="{0DADCCD4-48A8-4F3F-AADC-5FA55A2C52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0ADA80-EA61-4767-A7ED-A4CB22AAAB38}"/>
              </a:ext>
            </a:extLst>
          </p:cNvPr>
          <p:cNvSpPr/>
          <p:nvPr/>
        </p:nvSpPr>
        <p:spPr>
          <a:xfrm>
            <a:off x="5973210" y="3244334"/>
            <a:ext cx="245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7" name="AutoShape 6" descr="https://euc-powerpoint.officeapps.live.com/pods/GetClipboardImage.ashx?Id=04236630-2932-45b6-b498-256e8d724ac7&amp;DC=GEU4&amp;pkey=7bd6c7d3-156c-47d1-9d1d-9b45d399006c&amp;wdwaccluster=GEU4">
            <a:extLst>
              <a:ext uri="{FF2B5EF4-FFF2-40B4-BE49-F238E27FC236}">
                <a16:creationId xmlns:a16="http://schemas.microsoft.com/office/drawing/2014/main" id="{C737EC15-0288-4C38-A85C-541923E039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8" descr="https://euc-powerpoint.officeapps.live.com/pods/GetClipboardImage.ashx?Id=094fd9af-bd41-46a8-ba7f-10522a80329f&amp;DC=GEU4&amp;pkey=352f8951-48c9-4a41-98fb-4ceb3cbb84fd&amp;wdwaccluster=GEU4">
            <a:extLst>
              <a:ext uri="{FF2B5EF4-FFF2-40B4-BE49-F238E27FC236}">
                <a16:creationId xmlns:a16="http://schemas.microsoft.com/office/drawing/2014/main" id="{93398BF5-7085-4989-8DFD-0DEE996685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0" descr="https://euc-powerpoint.officeapps.live.com/pods/GetClipboardImage.ashx?Id=094fd9af-bd41-46a8-ba7f-10522a80329f&amp;DC=GEU4&amp;pkey=352f8951-48c9-4a41-98fb-4ceb3cbb84fd&amp;wdwaccluster=GEU4">
            <a:extLst>
              <a:ext uri="{FF2B5EF4-FFF2-40B4-BE49-F238E27FC236}">
                <a16:creationId xmlns:a16="http://schemas.microsoft.com/office/drawing/2014/main" id="{FD5D8936-8F90-4385-B2E4-DD0BE6FEF0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552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57B36-DC02-4C46-8D70-DD827BB40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</p:spPr>
        <p:txBody>
          <a:bodyPr>
            <a:normAutofit fontScale="90000"/>
          </a:bodyPr>
          <a:lstStyle/>
          <a:p>
            <a:pPr algn="r"/>
            <a:r>
              <a:rPr lang="en-GB" sz="5400" b="1" dirty="0">
                <a:solidFill>
                  <a:schemeClr val="bg1"/>
                </a:solidFill>
                <a:latin typeface="+mn-lt"/>
                <a:cs typeface="Poppins SemiBold" panose="00000700000000000000" pitchFamily="2" charset="0"/>
              </a:rPr>
              <a:t>Walking in Christ’s Light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33ED5B-E89F-4191-96E6-D6BBEE286C62}"/>
              </a:ext>
            </a:extLst>
          </p:cNvPr>
          <p:cNvSpPr txBox="1"/>
          <p:nvPr/>
        </p:nvSpPr>
        <p:spPr>
          <a:xfrm>
            <a:off x="994298" y="1881819"/>
            <a:ext cx="9783192" cy="369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Poppins" panose="00000500000000000000" pitchFamily="2" charset="0"/>
              </a:rPr>
              <a:t>Enjoying God’s gifts with gratitude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Poppins" panose="00000500000000000000" pitchFamily="2" charset="0"/>
              </a:rPr>
              <a:t>Living by the teaching of Jesus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Poppins" panose="00000500000000000000" pitchFamily="2" charset="0"/>
              </a:rPr>
              <a:t>Giving generously to others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Poppins" panose="00000500000000000000" pitchFamily="2" charset="0"/>
              </a:rPr>
              <a:t>Giving and receiving forgiveness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Poppins" panose="00000500000000000000" pitchFamily="2" charset="0"/>
              </a:rPr>
              <a:t>Balancing work and rest</a:t>
            </a:r>
          </a:p>
        </p:txBody>
      </p:sp>
    </p:spTree>
    <p:extLst>
      <p:ext uri="{BB962C8B-B14F-4D97-AF65-F5344CB8AC3E}">
        <p14:creationId xmlns:p14="http://schemas.microsoft.com/office/powerpoint/2010/main" val="2891912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D706A-0F3E-4ECF-9579-2495B1165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708049"/>
            <a:ext cx="11374362" cy="847200"/>
          </a:xfrm>
        </p:spPr>
        <p:txBody>
          <a:bodyPr>
            <a:noAutofit/>
          </a:bodyPr>
          <a:lstStyle/>
          <a:p>
            <a:pPr algn="r"/>
            <a:r>
              <a:rPr lang="en-GB" sz="4900" b="1" dirty="0">
                <a:solidFill>
                  <a:schemeClr val="bg1"/>
                </a:solidFill>
                <a:latin typeface="Montserrat" panose="00000500000000000000" pitchFamily="50" charset="0"/>
                <a:cs typeface="Poppins SemiBold" panose="00000700000000000000" pitchFamily="2" charset="0"/>
              </a:rPr>
              <a:t>Reflecting Christ’s Light to Others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01325-D5DF-469A-8831-208E2C30345F}"/>
              </a:ext>
            </a:extLst>
          </p:cNvPr>
          <p:cNvSpPr txBox="1"/>
          <p:nvPr/>
        </p:nvSpPr>
        <p:spPr>
          <a:xfrm>
            <a:off x="626493" y="2043744"/>
            <a:ext cx="11111977" cy="369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cs typeface="Poppins" panose="00000500000000000000" pitchFamily="2" charset="0"/>
              </a:rPr>
              <a:t>Loving and praying for those we live and work with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cs typeface="Poppins" panose="00000500000000000000" pitchFamily="2" charset="0"/>
              </a:rPr>
              <a:t>Sharing Jesus in our communities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cs typeface="Poppins" panose="00000500000000000000" pitchFamily="2" charset="0"/>
              </a:rPr>
              <a:t>Serving those in need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cs typeface="Poppins" panose="00000500000000000000" pitchFamily="2" charset="0"/>
              </a:rPr>
              <a:t>Challenging injustice and promoting peace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cs typeface="Poppins" panose="00000500000000000000" pitchFamily="2" charset="0"/>
              </a:rPr>
              <a:t>Caring for God’s Creation</a:t>
            </a:r>
          </a:p>
        </p:txBody>
      </p:sp>
    </p:spTree>
    <p:extLst>
      <p:ext uri="{BB962C8B-B14F-4D97-AF65-F5344CB8AC3E}">
        <p14:creationId xmlns:p14="http://schemas.microsoft.com/office/powerpoint/2010/main" val="354588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BA86B-0041-4DE8-AF22-0455F215F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b="1" dirty="0">
                <a:solidFill>
                  <a:schemeClr val="bg1"/>
                </a:solidFill>
                <a:latin typeface="Montserrat" panose="00000500000000000000" pitchFamily="50" charset="0"/>
                <a:cs typeface="Poppins SemiBold" panose="00000700000000000000" pitchFamily="2" charset="0"/>
              </a:rPr>
              <a:t>Encouraging Each Other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DD0BC4-D541-40C0-BDE3-7B4D5F05B6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C5E198-9E69-4D7D-BEAF-AA90F9FBCB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3" b="10602"/>
          <a:stretch/>
        </p:blipFill>
        <p:spPr>
          <a:xfrm>
            <a:off x="1523571" y="1615133"/>
            <a:ext cx="9144858" cy="47193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8833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E7453-909E-4887-9535-356404A3E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600" y="767933"/>
            <a:ext cx="8428800" cy="847200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Montserrat" panose="00000500000000000000" pitchFamily="50" charset="0"/>
                <a:cs typeface="Poppins SemiBold" panose="00000700000000000000" pitchFamily="2" charset="0"/>
              </a:rPr>
              <a:t>Commitment Prayer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DFF9D-AF38-4932-B033-CD02F52CE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3347" y="1754824"/>
            <a:ext cx="10945786" cy="4922201"/>
          </a:xfrm>
        </p:spPr>
        <p:txBody>
          <a:bodyPr>
            <a:normAutofit fontScale="92500" lnSpcReduction="10000"/>
          </a:bodyPr>
          <a:lstStyle/>
          <a:p>
            <a:pPr marL="152396" indent="0">
              <a:lnSpc>
                <a:spcPct val="150000"/>
              </a:lnSpc>
              <a:buNone/>
            </a:pPr>
            <a:r>
              <a:rPr lang="en-GB" dirty="0">
                <a:solidFill>
                  <a:schemeClr val="bg1"/>
                </a:solidFill>
                <a:latin typeface="Montserrat Medium" panose="00000600000000000000" pitchFamily="50" charset="0"/>
                <a:cs typeface="Poppins" panose="00000500000000000000" pitchFamily="2" charset="0"/>
              </a:rPr>
              <a:t>Lord Jesus Christ,</a:t>
            </a:r>
          </a:p>
          <a:p>
            <a:pPr marL="152396" indent="0">
              <a:lnSpc>
                <a:spcPct val="150000"/>
              </a:lnSpc>
              <a:buNone/>
            </a:pPr>
            <a:r>
              <a:rPr lang="en-GB" dirty="0">
                <a:solidFill>
                  <a:schemeClr val="bg1"/>
                </a:solidFill>
                <a:latin typeface="Montserrat Medium" panose="00000600000000000000" pitchFamily="50" charset="0"/>
                <a:cs typeface="Poppins" panose="00000500000000000000" pitchFamily="2" charset="0"/>
              </a:rPr>
              <a:t>you are the light of the world, the light of life.</a:t>
            </a:r>
          </a:p>
          <a:p>
            <a:pPr marL="152396" indent="0">
              <a:lnSpc>
                <a:spcPct val="150000"/>
              </a:lnSpc>
              <a:buNone/>
            </a:pPr>
            <a:r>
              <a:rPr lang="en-GB" dirty="0">
                <a:solidFill>
                  <a:schemeClr val="bg1"/>
                </a:solidFill>
                <a:latin typeface="Montserrat Medium" panose="00000600000000000000" pitchFamily="50" charset="0"/>
                <a:cs typeface="Poppins" panose="00000500000000000000" pitchFamily="2" charset="0"/>
              </a:rPr>
              <a:t>I pray that, as I make these commitments,</a:t>
            </a:r>
          </a:p>
          <a:p>
            <a:pPr marL="152396" indent="0">
              <a:lnSpc>
                <a:spcPct val="150000"/>
              </a:lnSpc>
              <a:buNone/>
            </a:pPr>
            <a:r>
              <a:rPr lang="en-GB" dirty="0">
                <a:solidFill>
                  <a:schemeClr val="bg1"/>
                </a:solidFill>
                <a:latin typeface="Montserrat Medium" panose="00000600000000000000" pitchFamily="50" charset="0"/>
                <a:cs typeface="Poppins" panose="00000500000000000000" pitchFamily="2" charset="0"/>
              </a:rPr>
              <a:t>I will be drawn ever closer to you and receive your light, </a:t>
            </a:r>
          </a:p>
          <a:p>
            <a:pPr marL="152396" indent="0">
              <a:lnSpc>
                <a:spcPct val="150000"/>
              </a:lnSpc>
              <a:buNone/>
            </a:pPr>
            <a:r>
              <a:rPr lang="en-GB" dirty="0">
                <a:solidFill>
                  <a:schemeClr val="bg1"/>
                </a:solidFill>
                <a:latin typeface="Montserrat Medium" panose="00000600000000000000" pitchFamily="50" charset="0"/>
                <a:cs typeface="Poppins" panose="00000500000000000000" pitchFamily="2" charset="0"/>
              </a:rPr>
              <a:t>so that, as I walk with you I will follow your light,</a:t>
            </a:r>
          </a:p>
          <a:p>
            <a:pPr marL="152396" indent="0">
              <a:lnSpc>
                <a:spcPct val="150000"/>
              </a:lnSpc>
              <a:buNone/>
            </a:pPr>
            <a:r>
              <a:rPr lang="en-GB" dirty="0">
                <a:solidFill>
                  <a:schemeClr val="bg1"/>
                </a:solidFill>
                <a:latin typeface="Montserrat Medium" panose="00000600000000000000" pitchFamily="50" charset="0"/>
                <a:cs typeface="Poppins" panose="00000500000000000000" pitchFamily="2" charset="0"/>
              </a:rPr>
              <a:t>and reflect your light to all around me,</a:t>
            </a:r>
          </a:p>
          <a:p>
            <a:pPr marL="152396" indent="0">
              <a:lnSpc>
                <a:spcPct val="150000"/>
              </a:lnSpc>
              <a:buNone/>
            </a:pPr>
            <a:r>
              <a:rPr lang="en-GB" dirty="0">
                <a:solidFill>
                  <a:schemeClr val="bg1"/>
                </a:solidFill>
                <a:latin typeface="Montserrat Medium" panose="00000600000000000000" pitchFamily="50" charset="0"/>
                <a:cs typeface="Poppins" panose="00000500000000000000" pitchFamily="2" charset="0"/>
              </a:rPr>
              <a:t>to the honour of your Name. </a:t>
            </a:r>
          </a:p>
          <a:p>
            <a:pPr marL="152396" indent="0">
              <a:lnSpc>
                <a:spcPct val="150000"/>
              </a:lnSpc>
              <a:buNone/>
            </a:pPr>
            <a:r>
              <a:rPr lang="en-GB" dirty="0">
                <a:solidFill>
                  <a:schemeClr val="bg1"/>
                </a:solidFill>
                <a:latin typeface="Montserrat Medium" panose="00000600000000000000" pitchFamily="50" charset="0"/>
                <a:cs typeface="Poppins" panose="00000500000000000000" pitchFamily="2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4261585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56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A9CDD-3F63-48C9-898E-D9B97C547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969" y="802922"/>
            <a:ext cx="9866061" cy="1238420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Montserrat" panose="00000500000000000000" pitchFamily="50" charset="0"/>
                <a:cs typeface="Poppins SemiBold" panose="00000700000000000000" pitchFamily="2" charset="0"/>
              </a:rPr>
              <a:t>Leave us some feedback: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A69075-3218-4191-ABE5-DC6AB06AB818}"/>
              </a:ext>
            </a:extLst>
          </p:cNvPr>
          <p:cNvSpPr txBox="1"/>
          <p:nvPr/>
        </p:nvSpPr>
        <p:spPr>
          <a:xfrm>
            <a:off x="1418156" y="1873430"/>
            <a:ext cx="9610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cs typeface="Poppins" panose="00000500000000000000" pitchFamily="2" charset="0"/>
              </a:rPr>
              <a:t>Short online survey: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cs typeface="Poppins" panose="00000500000000000000" pitchFamily="2" charset="0"/>
              </a:rPr>
              <a:t>https://forms.office.com/r/R8AC4Zt1s3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0F5332-87E6-465E-BDF5-6C6D3F31B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53" y="3349331"/>
            <a:ext cx="2226294" cy="222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78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0236-D3DC-4C3D-B02B-AAA82376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Montserrat" panose="00000500000000000000" pitchFamily="50" charset="0"/>
                <a:cs typeface="Poppins SemiBold" panose="00000700000000000000" pitchFamily="2" charset="0"/>
              </a:rPr>
              <a:t>Welcome and Opening Prayer</a:t>
            </a:r>
          </a:p>
        </p:txBody>
      </p:sp>
      <p:sp>
        <p:nvSpPr>
          <p:cNvPr id="4" name="AutoShape 4" descr="https://euc-powerpoint.officeapps.live.com/pods/GetClipboardImage.ashx?Id=5dbc2852-8e18-4abd-8b9d-c126719f3e15&amp;DC=GEU4&amp;pkey=ae6895c6-6861-446a-ad66-59833a9ff0f4&amp;wdwaccluster=GEU4">
            <a:extLst>
              <a:ext uri="{FF2B5EF4-FFF2-40B4-BE49-F238E27FC236}">
                <a16:creationId xmlns:a16="http://schemas.microsoft.com/office/drawing/2014/main" id="{5DF6A097-B68D-4483-B2AD-0D2FC6C410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https://euc-powerpoint.officeapps.live.com/pods/GetClipboardImage.ashx?Id=2c488a08-ecc1-4914-aa8c-587b7116624b&amp;DC=GEU4&amp;pkey=454b6f24-25ad-48a9-96a4-589973a50e9c&amp;wdwaccluster=GEU4">
            <a:extLst>
              <a:ext uri="{FF2B5EF4-FFF2-40B4-BE49-F238E27FC236}">
                <a16:creationId xmlns:a16="http://schemas.microsoft.com/office/drawing/2014/main" id="{017C9326-6DA8-4607-9CA3-D059E526CD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340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9C0CF0-060B-426F-801D-BD17FCA2885D}"/>
              </a:ext>
            </a:extLst>
          </p:cNvPr>
          <p:cNvSpPr/>
          <p:nvPr/>
        </p:nvSpPr>
        <p:spPr>
          <a:xfrm>
            <a:off x="3388659" y="612844"/>
            <a:ext cx="834614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4000" b="1" dirty="0">
                <a:solidFill>
                  <a:srgbClr val="F5F8FA"/>
                </a:solidFill>
                <a:latin typeface="Montserrat" panose="00000500000000000000" pitchFamily="50" charset="0"/>
              </a:rPr>
              <a:t>Why ‘Lights for Christ’?</a:t>
            </a:r>
            <a:r>
              <a:rPr lang="en-US" sz="4000" dirty="0">
                <a:solidFill>
                  <a:srgbClr val="141A1C"/>
                </a:solidFill>
                <a:latin typeface="Montserrat" panose="00000500000000000000" pitchFamily="50" charset="0"/>
              </a:rPr>
              <a:t>​</a:t>
            </a:r>
            <a:endParaRPr lang="en-US" sz="2800" dirty="0">
              <a:solidFill>
                <a:srgbClr val="141A1C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GB" sz="4000" dirty="0">
                <a:solidFill>
                  <a:srgbClr val="141A1C"/>
                </a:solidFill>
                <a:latin typeface="Montserrat" panose="00000500000000000000" pitchFamily="50" charset="0"/>
              </a:rPr>
              <a:t>​</a:t>
            </a:r>
            <a:endParaRPr lang="en-GB" sz="2800" dirty="0">
              <a:solidFill>
                <a:srgbClr val="141A1C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GB" sz="2800" b="1" dirty="0">
                <a:solidFill>
                  <a:srgbClr val="F5F8FA"/>
                </a:solidFill>
                <a:latin typeface="Montserrat" panose="00000500000000000000" pitchFamily="50" charset="0"/>
              </a:rPr>
              <a:t>Baptismal Liturgy</a:t>
            </a:r>
            <a:r>
              <a:rPr lang="en-US" sz="2800" dirty="0">
                <a:solidFill>
                  <a:srgbClr val="141A1C"/>
                </a:solidFill>
                <a:latin typeface="Montserrat" panose="00000500000000000000" pitchFamily="50" charset="0"/>
              </a:rPr>
              <a:t>​</a:t>
            </a:r>
            <a:endParaRPr lang="en-US" sz="2800" dirty="0">
              <a:solidFill>
                <a:srgbClr val="141A1C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GB" sz="2800" dirty="0">
                <a:solidFill>
                  <a:srgbClr val="141A1C"/>
                </a:solidFill>
                <a:latin typeface="Montserrat" panose="00000500000000000000" pitchFamily="50" charset="0"/>
              </a:rPr>
              <a:t>​</a:t>
            </a:r>
            <a:endParaRPr lang="en-GB" sz="2800" dirty="0">
              <a:solidFill>
                <a:srgbClr val="141A1C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GB" sz="2800" dirty="0">
                <a:solidFill>
                  <a:srgbClr val="F5F8FA"/>
                </a:solidFill>
                <a:latin typeface="Montserrat" panose="00000500000000000000" pitchFamily="50" charset="0"/>
              </a:rPr>
              <a:t>“God has delivered us from the dominion of darkness and has given us a place with the saints in light.</a:t>
            </a:r>
            <a:r>
              <a:rPr lang="en-US" sz="2800" dirty="0">
                <a:solidFill>
                  <a:srgbClr val="141A1C"/>
                </a:solidFill>
                <a:latin typeface="Montserrat" panose="00000500000000000000" pitchFamily="50" charset="0"/>
              </a:rPr>
              <a:t>​</a:t>
            </a:r>
            <a:endParaRPr lang="en-US" sz="2800" dirty="0">
              <a:solidFill>
                <a:srgbClr val="141A1C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GB" sz="2800" dirty="0">
                <a:solidFill>
                  <a:srgbClr val="141A1C"/>
                </a:solidFill>
                <a:latin typeface="Montserrat" panose="00000500000000000000" pitchFamily="50" charset="0"/>
              </a:rPr>
              <a:t>​</a:t>
            </a:r>
            <a:endParaRPr lang="en-GB" sz="2800" dirty="0">
              <a:solidFill>
                <a:srgbClr val="141A1C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GB" sz="2800" dirty="0">
                <a:solidFill>
                  <a:srgbClr val="F5F8FA"/>
                </a:solidFill>
                <a:latin typeface="Montserrat" panose="00000500000000000000" pitchFamily="50" charset="0"/>
              </a:rPr>
              <a:t>You have </a:t>
            </a:r>
            <a:r>
              <a:rPr lang="en-GB" sz="2800" b="1" dirty="0">
                <a:solidFill>
                  <a:srgbClr val="F5F8FA"/>
                </a:solidFill>
                <a:latin typeface="Montserrat" panose="00000500000000000000" pitchFamily="50" charset="0"/>
              </a:rPr>
              <a:t>received </a:t>
            </a:r>
            <a:r>
              <a:rPr lang="en-GB" sz="2800" dirty="0">
                <a:solidFill>
                  <a:srgbClr val="F5F8FA"/>
                </a:solidFill>
                <a:latin typeface="Montserrat" panose="00000500000000000000" pitchFamily="50" charset="0"/>
              </a:rPr>
              <a:t>the light of Christ;</a:t>
            </a:r>
            <a:r>
              <a:rPr lang="en-US" sz="2800" dirty="0">
                <a:solidFill>
                  <a:srgbClr val="141A1C"/>
                </a:solidFill>
                <a:latin typeface="Montserrat" panose="00000500000000000000" pitchFamily="50" charset="0"/>
              </a:rPr>
              <a:t>​</a:t>
            </a:r>
            <a:endParaRPr lang="en-US" sz="2800" dirty="0">
              <a:solidFill>
                <a:srgbClr val="141A1C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GB" sz="2800" b="1" dirty="0">
                <a:solidFill>
                  <a:srgbClr val="F5F8FA"/>
                </a:solidFill>
                <a:latin typeface="Montserrat" panose="00000500000000000000" pitchFamily="50" charset="0"/>
              </a:rPr>
              <a:t>Walk </a:t>
            </a:r>
            <a:r>
              <a:rPr lang="en-GB" sz="2800" dirty="0">
                <a:solidFill>
                  <a:srgbClr val="F5F8FA"/>
                </a:solidFill>
                <a:latin typeface="Montserrat" panose="00000500000000000000" pitchFamily="50" charset="0"/>
              </a:rPr>
              <a:t>in this light all the days of your life.</a:t>
            </a:r>
            <a:r>
              <a:rPr lang="en-US" sz="2800" dirty="0">
                <a:solidFill>
                  <a:srgbClr val="141A1C"/>
                </a:solidFill>
                <a:latin typeface="Montserrat" panose="00000500000000000000" pitchFamily="50" charset="0"/>
              </a:rPr>
              <a:t>​</a:t>
            </a:r>
            <a:endParaRPr lang="en-US" sz="2800" dirty="0">
              <a:solidFill>
                <a:srgbClr val="141A1C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GB" sz="2800" b="1" dirty="0">
                <a:solidFill>
                  <a:srgbClr val="F5F8FA"/>
                </a:solidFill>
                <a:latin typeface="Montserrat" panose="00000500000000000000" pitchFamily="50" charset="0"/>
              </a:rPr>
              <a:t>Shine </a:t>
            </a:r>
            <a:r>
              <a:rPr lang="en-GB" sz="2800" dirty="0">
                <a:solidFill>
                  <a:srgbClr val="F5F8FA"/>
                </a:solidFill>
                <a:latin typeface="Montserrat" panose="00000500000000000000" pitchFamily="50" charset="0"/>
              </a:rPr>
              <a:t>as a light in the world</a:t>
            </a:r>
            <a:r>
              <a:rPr lang="en-US" sz="2800" dirty="0">
                <a:solidFill>
                  <a:srgbClr val="141A1C"/>
                </a:solidFill>
                <a:latin typeface="Montserrat" panose="00000500000000000000" pitchFamily="50" charset="0"/>
              </a:rPr>
              <a:t>​</a:t>
            </a:r>
            <a:endParaRPr lang="en-US" sz="2800" dirty="0">
              <a:solidFill>
                <a:srgbClr val="141A1C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GB" sz="2800" dirty="0">
                <a:solidFill>
                  <a:srgbClr val="F5F8FA"/>
                </a:solidFill>
                <a:latin typeface="Montserrat" panose="00000500000000000000" pitchFamily="50" charset="0"/>
              </a:rPr>
              <a:t>To the glory of God the Father.”</a:t>
            </a:r>
            <a:endParaRPr lang="en-US" sz="2800" dirty="0">
              <a:solidFill>
                <a:srgbClr val="141A1C"/>
              </a:solidFill>
              <a:latin typeface="Segoe UI" panose="020B0502040204020203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CB5F91F-C548-4C96-A36F-EA44BF083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166" y="1877767"/>
            <a:ext cx="3765178" cy="436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091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F8842-E725-43FF-9F96-BEDC07040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b="1" dirty="0">
                <a:solidFill>
                  <a:schemeClr val="bg1"/>
                </a:solidFill>
                <a:latin typeface="Montserrat" panose="00000500000000000000" pitchFamily="50" charset="0"/>
                <a:cs typeface="Poppins SemiBold" panose="00000700000000000000" pitchFamily="2" charset="0"/>
              </a:rPr>
              <a:t>An invitation…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1E498-CEF7-47EF-A1E7-03246FDB5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6321" y="1507958"/>
            <a:ext cx="8899358" cy="439595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dirty="0">
                <a:solidFill>
                  <a:schemeClr val="bg1"/>
                </a:solidFill>
                <a:latin typeface="Montserrat Medium" panose="00000600000000000000" pitchFamily="50" charset="0"/>
                <a:cs typeface="Poppins" panose="00000500000000000000" pitchFamily="2" charset="0"/>
              </a:rPr>
              <a:t>“Are you tired? Worn out? Burned out on religion? Come to me. Get away with me and you’ll recover your life. I’ll show you how to take a real rest. Walk with me and work with me - watch how I do it. Learn the unforced rhythms of grace. I won’t lay anything heavy or ill-fitting on you. Keep company with me and you’ll learn to live freely and lightly.”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en-GB" i="1" dirty="0">
                <a:solidFill>
                  <a:schemeClr val="bg1"/>
                </a:solidFill>
                <a:latin typeface="Montserrat Medium" panose="00000600000000000000" pitchFamily="50" charset="0"/>
                <a:cs typeface="Poppins" panose="00000500000000000000" pitchFamily="2" charset="0"/>
              </a:rPr>
              <a:t>Matthew 11:28-30 (MSG)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6708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3225000" y="253652"/>
            <a:ext cx="8428800" cy="847200"/>
          </a:xfrm>
          <a:prstGeom prst="rect">
            <a:avLst/>
          </a:prstGeom>
          <a:solidFill>
            <a:schemeClr val="accent3"/>
          </a:solidFill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r"/>
            <a:r>
              <a:rPr lang="en-GB" b="1" dirty="0">
                <a:solidFill>
                  <a:schemeClr val="bg1"/>
                </a:solidFill>
                <a:latin typeface="Montserrat" panose="00000500000000000000" pitchFamily="50" charset="0"/>
                <a:ea typeface="Comfortaa"/>
                <a:cs typeface="Poppins SemiBold" panose="00000700000000000000" pitchFamily="2" charset="0"/>
                <a:sym typeface="Comfortaa"/>
              </a:rPr>
              <a:t>‘Rule’ and ‘rules’...</a:t>
            </a:r>
            <a:endParaRPr b="1" dirty="0">
              <a:solidFill>
                <a:schemeClr val="bg1"/>
              </a:solidFill>
              <a:latin typeface="Montserrat" panose="00000500000000000000" pitchFamily="50" charset="0"/>
              <a:ea typeface="Comfortaa"/>
              <a:cs typeface="Poppins SemiBold" panose="00000700000000000000" pitchFamily="2" charset="0"/>
              <a:sym typeface="Comfortaa"/>
            </a:endParaRPr>
          </a:p>
        </p:txBody>
      </p:sp>
      <p:cxnSp>
        <p:nvCxnSpPr>
          <p:cNvPr id="82" name="Google Shape;82;p14"/>
          <p:cNvCxnSpPr/>
          <p:nvPr/>
        </p:nvCxnSpPr>
        <p:spPr>
          <a:xfrm rot="10800000" flipH="1">
            <a:off x="3295800" y="6325000"/>
            <a:ext cx="8358000" cy="10000"/>
          </a:xfrm>
          <a:prstGeom prst="straightConnector1">
            <a:avLst/>
          </a:prstGeom>
          <a:noFill/>
          <a:ln w="28575" cap="flat" cmpd="sng">
            <a:solidFill>
              <a:srgbClr val="30149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4" name="Google Shape;84;p14"/>
          <p:cNvPicPr preferRelativeResize="0"/>
          <p:nvPr/>
        </p:nvPicPr>
        <p:blipFill rotWithShape="1">
          <a:blip r:embed="rId3">
            <a:alphaModFix/>
          </a:blip>
          <a:srcRect l="-433" r="71746"/>
          <a:stretch/>
        </p:blipFill>
        <p:spPr>
          <a:xfrm>
            <a:off x="838734" y="3908900"/>
            <a:ext cx="1444700" cy="20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3">
            <a:alphaModFix/>
          </a:blip>
          <a:srcRect l="32710" t="15404" r="32519"/>
          <a:stretch/>
        </p:blipFill>
        <p:spPr>
          <a:xfrm>
            <a:off x="5230800" y="1374567"/>
            <a:ext cx="1766333" cy="171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 rotWithShape="1">
          <a:blip r:embed="rId3">
            <a:alphaModFix/>
          </a:blip>
          <a:srcRect l="71561" t="15411"/>
          <a:stretch/>
        </p:blipFill>
        <p:spPr>
          <a:xfrm>
            <a:off x="10245450" y="3356300"/>
            <a:ext cx="1444700" cy="171893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/>
          <p:nvPr/>
        </p:nvSpPr>
        <p:spPr>
          <a:xfrm>
            <a:off x="10314894" y="5062132"/>
            <a:ext cx="1375256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Montserrat Medium" panose="00000600000000000000" pitchFamily="50" charset="0"/>
                <a:ea typeface="Comfortaa"/>
                <a:cs typeface="Poppins" panose="00000500000000000000" pitchFamily="2" charset="0"/>
                <a:sym typeface="Comfortaa"/>
              </a:rPr>
              <a:t>David</a:t>
            </a:r>
            <a:endParaRPr sz="2800" dirty="0">
              <a:solidFill>
                <a:schemeClr val="bg1"/>
              </a:solidFill>
              <a:latin typeface="Montserrat Medium" panose="00000600000000000000" pitchFamily="50" charset="0"/>
              <a:ea typeface="Comfortaa"/>
              <a:cs typeface="Poppins" panose="00000500000000000000" pitchFamily="2" charset="0"/>
              <a:sym typeface="Comfortaa"/>
            </a:endParaRPr>
          </a:p>
        </p:txBody>
      </p:sp>
      <p:sp>
        <p:nvSpPr>
          <p:cNvPr id="88" name="Google Shape;88;p14"/>
          <p:cNvSpPr txBox="1"/>
          <p:nvPr/>
        </p:nvSpPr>
        <p:spPr>
          <a:xfrm>
            <a:off x="5568000" y="3093500"/>
            <a:ext cx="1056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Montserrat Medium" panose="00000600000000000000" pitchFamily="50" charset="0"/>
                <a:ea typeface="Comfortaa"/>
                <a:cs typeface="Poppins" panose="00000500000000000000" pitchFamily="2" charset="0"/>
                <a:sym typeface="Comfortaa"/>
              </a:rPr>
              <a:t>Will</a:t>
            </a:r>
            <a:endParaRPr sz="2400" dirty="0">
              <a:solidFill>
                <a:schemeClr val="bg1"/>
              </a:solidFill>
              <a:latin typeface="Montserrat Medium" panose="00000600000000000000" pitchFamily="50" charset="0"/>
              <a:ea typeface="Comfortaa"/>
              <a:cs typeface="Poppins" panose="00000500000000000000" pitchFamily="2" charset="0"/>
              <a:sym typeface="Comfortaa"/>
            </a:endParaRPr>
          </a:p>
        </p:txBody>
      </p:sp>
      <p:sp>
        <p:nvSpPr>
          <p:cNvPr id="89" name="Google Shape;89;p14"/>
          <p:cNvSpPr txBox="1"/>
          <p:nvPr/>
        </p:nvSpPr>
        <p:spPr>
          <a:xfrm>
            <a:off x="1033067" y="5883067"/>
            <a:ext cx="1056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Montserrat Medium" panose="00000600000000000000" pitchFamily="50" charset="0"/>
                <a:ea typeface="Comfortaa"/>
                <a:cs typeface="Poppins" panose="00000500000000000000" pitchFamily="2" charset="0"/>
                <a:sym typeface="Comfortaa"/>
              </a:rPr>
              <a:t>Sara</a:t>
            </a:r>
            <a:endParaRPr sz="2400" dirty="0">
              <a:solidFill>
                <a:schemeClr val="bg1"/>
              </a:solidFill>
              <a:latin typeface="Montserrat Medium" panose="00000600000000000000" pitchFamily="50" charset="0"/>
              <a:ea typeface="Comfortaa"/>
              <a:cs typeface="Poppins" panose="00000500000000000000" pitchFamily="2" charset="0"/>
              <a:sym typeface="Comfortaa"/>
            </a:endParaRPr>
          </a:p>
        </p:txBody>
      </p:sp>
      <p:sp>
        <p:nvSpPr>
          <p:cNvPr id="16" name="Google Shape;80;p14">
            <a:extLst>
              <a:ext uri="{FF2B5EF4-FFF2-40B4-BE49-F238E27FC236}">
                <a16:creationId xmlns:a16="http://schemas.microsoft.com/office/drawing/2014/main" id="{A93F87AB-5B5A-4BC2-8E6A-F1749574D103}"/>
              </a:ext>
            </a:extLst>
          </p:cNvPr>
          <p:cNvSpPr txBox="1">
            <a:spLocks/>
          </p:cNvSpPr>
          <p:nvPr/>
        </p:nvSpPr>
        <p:spPr>
          <a:xfrm>
            <a:off x="3251825" y="5791200"/>
            <a:ext cx="8428800" cy="847200"/>
          </a:xfrm>
          <a:prstGeom prst="rect">
            <a:avLst/>
          </a:prstGeom>
          <a:solidFill>
            <a:schemeClr val="accent3"/>
          </a:solidFill>
        </p:spPr>
        <p:txBody>
          <a:bodyPr spcFirstLastPara="1" vert="horz" wrap="square" lIns="121900" tIns="121900" rIns="121900" bIns="121900" rtlCol="0" anchor="t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 algn="r"/>
            <a:endParaRPr lang="en-GB" dirty="0">
              <a:solidFill>
                <a:schemeClr val="bg1"/>
              </a:solidFill>
              <a:latin typeface="Poppins SemiBold" panose="00000700000000000000" pitchFamily="2" charset="0"/>
              <a:ea typeface="Comfortaa"/>
              <a:cs typeface="Poppins SemiBold" panose="00000700000000000000" pitchFamily="2" charset="0"/>
              <a:sym typeface="Comfortaa"/>
            </a:endParaRPr>
          </a:p>
        </p:txBody>
      </p:sp>
      <p:sp>
        <p:nvSpPr>
          <p:cNvPr id="90" name="Google Shape;90;p14"/>
          <p:cNvSpPr/>
          <p:nvPr/>
        </p:nvSpPr>
        <p:spPr>
          <a:xfrm>
            <a:off x="615800" y="1391284"/>
            <a:ext cx="4436400" cy="1884800"/>
          </a:xfrm>
          <a:prstGeom prst="wedgeRoundRectCallout">
            <a:avLst>
              <a:gd name="adj1" fmla="val 63123"/>
              <a:gd name="adj2" fmla="val 13190"/>
              <a:gd name="adj3" fmla="val 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1" name="Google Shape;91;p14"/>
          <p:cNvSpPr/>
          <p:nvPr/>
        </p:nvSpPr>
        <p:spPr>
          <a:xfrm>
            <a:off x="2486667" y="4114767"/>
            <a:ext cx="4332000" cy="1884800"/>
          </a:xfrm>
          <a:prstGeom prst="wedgeRoundRectCallout">
            <a:avLst>
              <a:gd name="adj1" fmla="val -63966"/>
              <a:gd name="adj2" fmla="val -3403"/>
              <a:gd name="adj3" fmla="val 0"/>
            </a:avLst>
          </a:prstGeom>
          <a:solidFill>
            <a:schemeClr val="bg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2" name="Google Shape;92;p14"/>
          <p:cNvSpPr/>
          <p:nvPr/>
        </p:nvSpPr>
        <p:spPr>
          <a:xfrm>
            <a:off x="7334333" y="1887232"/>
            <a:ext cx="2674400" cy="2462172"/>
          </a:xfrm>
          <a:prstGeom prst="wedgeRoundRectCallout">
            <a:avLst>
              <a:gd name="adj1" fmla="val 73234"/>
              <a:gd name="adj2" fmla="val 36169"/>
              <a:gd name="adj3" fmla="val 0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3" name="Google Shape;93;p14"/>
          <p:cNvSpPr txBox="1"/>
          <p:nvPr/>
        </p:nvSpPr>
        <p:spPr>
          <a:xfrm>
            <a:off x="881684" y="1458087"/>
            <a:ext cx="3927200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000" dirty="0">
                <a:latin typeface="Montserrat Medium" panose="00000600000000000000" pitchFamily="50" charset="0"/>
                <a:ea typeface="Comfortaa"/>
                <a:cs typeface="Poppins" panose="00000500000000000000" pitchFamily="2" charset="0"/>
                <a:sym typeface="Comfortaa"/>
              </a:rPr>
              <a:t>I’ve always found it difficult to follow rules - I don’t like the thought of being told what to do. Sounds a bit legalistic to me.</a:t>
            </a:r>
            <a:endParaRPr sz="2000" dirty="0">
              <a:latin typeface="Montserrat Medium" panose="00000600000000000000" pitchFamily="50" charset="0"/>
              <a:ea typeface="Comfortaa"/>
              <a:cs typeface="Poppins" panose="00000500000000000000" pitchFamily="2" charset="0"/>
              <a:sym typeface="Comfortaa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7334333" y="1931735"/>
            <a:ext cx="2615766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Montserrat Medium" panose="00000600000000000000" pitchFamily="50" charset="0"/>
                <a:ea typeface="Comfortaa"/>
                <a:cs typeface="Poppins" panose="00000500000000000000" pitchFamily="2" charset="0"/>
                <a:sym typeface="Comfortaa"/>
              </a:rPr>
              <a:t>I think some rules and routines can be helpful. I have certain boundaries in my life that help me to stay focused.</a:t>
            </a:r>
            <a:endParaRPr sz="2000" dirty="0">
              <a:solidFill>
                <a:schemeClr val="bg1"/>
              </a:solidFill>
              <a:latin typeface="Montserrat Medium" panose="00000600000000000000" pitchFamily="50" charset="0"/>
              <a:ea typeface="Comfortaa"/>
              <a:cs typeface="Poppins" panose="00000500000000000000" pitchFamily="2" charset="0"/>
              <a:sym typeface="Comfortaa"/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2631213" y="4176564"/>
            <a:ext cx="4056044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2000" dirty="0">
                <a:latin typeface="Montserrat Medium" panose="00000600000000000000" pitchFamily="50" charset="0"/>
                <a:ea typeface="Comfortaa"/>
                <a:cs typeface="Poppins" panose="00000500000000000000" pitchFamily="2" charset="0"/>
                <a:sym typeface="Comfortaa"/>
              </a:rPr>
              <a:t>The thought of breaking rules makes me feel anxious. Won’t a Rule of Life just make me feel guilty if I struggle to keep to it?</a:t>
            </a:r>
            <a:endParaRPr sz="2000" dirty="0">
              <a:latin typeface="Montserrat Medium" panose="00000600000000000000" pitchFamily="50" charset="0"/>
              <a:ea typeface="Comfortaa"/>
              <a:cs typeface="Poppins" panose="00000500000000000000" pitchFamily="2" charset="0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59DD0-698F-420B-BD60-03EA44A8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3661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Montserrat" panose="00000500000000000000" pitchFamily="50" charset="0"/>
                <a:cs typeface="Poppins" panose="00000500000000000000" pitchFamily="2" charset="0"/>
              </a:rPr>
              <a:t>Regula =&gt; Rule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5A3D1E-D071-412A-B3D8-E9603C17A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443" y="-53147"/>
            <a:ext cx="8377557" cy="55855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34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3200333" y="682208"/>
            <a:ext cx="8428800" cy="84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  <a:ea typeface="Comfortaa"/>
                <a:cs typeface="Poppins SemiBold" panose="00000700000000000000" pitchFamily="2" charset="0"/>
                <a:sym typeface="Comfortaa"/>
              </a:rPr>
              <a:t>A Personal Rule of Life</a:t>
            </a:r>
            <a:endParaRPr b="1" dirty="0">
              <a:solidFill>
                <a:schemeClr val="bg1"/>
              </a:solidFill>
              <a:latin typeface="+mn-lt"/>
              <a:ea typeface="Comfortaa"/>
              <a:cs typeface="Poppins SemiBold" panose="00000700000000000000" pitchFamily="2" charset="0"/>
              <a:sym typeface="Comfortaa"/>
            </a:endParaRPr>
          </a:p>
        </p:txBody>
      </p:sp>
      <p:cxnSp>
        <p:nvCxnSpPr>
          <p:cNvPr id="115" name="Google Shape;115;p17"/>
          <p:cNvCxnSpPr>
            <a:cxnSpLocks/>
          </p:cNvCxnSpPr>
          <p:nvPr/>
        </p:nvCxnSpPr>
        <p:spPr>
          <a:xfrm>
            <a:off x="572333" y="552600"/>
            <a:ext cx="11041734" cy="0"/>
          </a:xfrm>
          <a:prstGeom prst="straightConnector1">
            <a:avLst/>
          </a:prstGeom>
          <a:noFill/>
          <a:ln w="38100" cap="flat" cmpd="sng">
            <a:solidFill>
              <a:srgbClr val="30149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" name="Google Shape;116;p17"/>
          <p:cNvCxnSpPr/>
          <p:nvPr/>
        </p:nvCxnSpPr>
        <p:spPr>
          <a:xfrm rot="10800000" flipH="1">
            <a:off x="3295800" y="6325000"/>
            <a:ext cx="8358000" cy="10000"/>
          </a:xfrm>
          <a:prstGeom prst="straightConnector1">
            <a:avLst/>
          </a:prstGeom>
          <a:noFill/>
          <a:ln w="28575" cap="flat" cmpd="sng">
            <a:solidFill>
              <a:srgbClr val="30149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" name="Google Shape;118;p17"/>
          <p:cNvSpPr txBox="1"/>
          <p:nvPr/>
        </p:nvSpPr>
        <p:spPr>
          <a:xfrm>
            <a:off x="603225" y="1596176"/>
            <a:ext cx="4144400" cy="1908174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2400" b="1" dirty="0">
                <a:latin typeface="Montserrat" panose="00000500000000000000" pitchFamily="50" charset="0"/>
                <a:ea typeface="Comfortaa"/>
                <a:cs typeface="Poppins" panose="00000500000000000000" pitchFamily="2" charset="0"/>
                <a:sym typeface="Comfortaa"/>
              </a:rPr>
              <a:t>is not…</a:t>
            </a:r>
            <a:endParaRPr sz="2400" b="1" dirty="0">
              <a:latin typeface="Montserrat" panose="00000500000000000000" pitchFamily="50" charset="0"/>
              <a:ea typeface="Comfortaa"/>
              <a:cs typeface="Poppins" panose="00000500000000000000" pitchFamily="2" charset="0"/>
              <a:sym typeface="Comfortaa"/>
            </a:endParaRPr>
          </a:p>
          <a:p>
            <a:pPr marL="609585" indent="-423323">
              <a:buSzPts val="1400"/>
              <a:buFont typeface="Comfortaa"/>
              <a:buChar char="●"/>
            </a:pPr>
            <a:r>
              <a:rPr lang="en-GB" sz="2000" dirty="0">
                <a:latin typeface="Montserrat" panose="00000500000000000000" pitchFamily="50" charset="0"/>
                <a:ea typeface="Comfortaa"/>
                <a:cs typeface="Poppins" panose="00000500000000000000" pitchFamily="2" charset="0"/>
                <a:sym typeface="Comfortaa"/>
              </a:rPr>
              <a:t>one size fits all</a:t>
            </a:r>
            <a:endParaRPr sz="2000" dirty="0">
              <a:latin typeface="Montserrat" panose="00000500000000000000" pitchFamily="50" charset="0"/>
              <a:ea typeface="Comfortaa"/>
              <a:cs typeface="Poppins" panose="00000500000000000000" pitchFamily="2" charset="0"/>
              <a:sym typeface="Comfortaa"/>
            </a:endParaRPr>
          </a:p>
          <a:p>
            <a:pPr marL="609585" indent="-423323">
              <a:buSzPts val="1400"/>
              <a:buFont typeface="Comfortaa"/>
              <a:buChar char="●"/>
            </a:pPr>
            <a:r>
              <a:rPr lang="en-GB" sz="2000" dirty="0">
                <a:latin typeface="Montserrat" panose="00000500000000000000" pitchFamily="50" charset="0"/>
                <a:ea typeface="Comfortaa"/>
                <a:cs typeface="Poppins" panose="00000500000000000000" pitchFamily="2" charset="0"/>
                <a:sym typeface="Comfortaa"/>
              </a:rPr>
              <a:t>a set of rules</a:t>
            </a:r>
            <a:endParaRPr sz="2000" dirty="0">
              <a:latin typeface="Montserrat" panose="00000500000000000000" pitchFamily="50" charset="0"/>
              <a:ea typeface="Comfortaa"/>
              <a:cs typeface="Poppins" panose="00000500000000000000" pitchFamily="2" charset="0"/>
              <a:sym typeface="Comfortaa"/>
            </a:endParaRPr>
          </a:p>
          <a:p>
            <a:pPr marL="609585" indent="-423323">
              <a:buSzPts val="1400"/>
              <a:buFont typeface="Comfortaa"/>
              <a:buChar char="●"/>
            </a:pPr>
            <a:r>
              <a:rPr lang="en-GB" sz="2000" dirty="0">
                <a:latin typeface="Montserrat" panose="00000500000000000000" pitchFamily="50" charset="0"/>
                <a:ea typeface="Comfortaa"/>
                <a:cs typeface="Poppins" panose="00000500000000000000" pitchFamily="2" charset="0"/>
                <a:sym typeface="Comfortaa"/>
              </a:rPr>
              <a:t>adhered to out of fear</a:t>
            </a:r>
            <a:endParaRPr sz="2000" dirty="0">
              <a:latin typeface="Montserrat" panose="00000500000000000000" pitchFamily="50" charset="0"/>
              <a:ea typeface="Comfortaa"/>
              <a:cs typeface="Poppins" panose="00000500000000000000" pitchFamily="2" charset="0"/>
              <a:sym typeface="Comfortaa"/>
            </a:endParaRPr>
          </a:p>
          <a:p>
            <a:pPr marL="609585"/>
            <a:endParaRPr sz="2400"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5442933" y="1603555"/>
            <a:ext cx="5894800" cy="2769949"/>
          </a:xfrm>
          <a:prstGeom prst="rect">
            <a:avLst/>
          </a:prstGeom>
          <a:solidFill>
            <a:srgbClr val="A7D48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2400" b="1" dirty="0">
                <a:latin typeface="Montserrat" panose="00000500000000000000" pitchFamily="50" charset="0"/>
                <a:ea typeface="Comfortaa"/>
                <a:cs typeface="Poppins" panose="00000500000000000000" pitchFamily="2" charset="0"/>
                <a:sym typeface="Comfortaa"/>
              </a:rPr>
              <a:t>is...</a:t>
            </a:r>
            <a:endParaRPr sz="2400" b="1" dirty="0">
              <a:latin typeface="Montserrat" panose="00000500000000000000" pitchFamily="50" charset="0"/>
              <a:ea typeface="Comfortaa"/>
              <a:cs typeface="Poppins" panose="00000500000000000000" pitchFamily="2" charset="0"/>
              <a:sym typeface="Comfortaa"/>
            </a:endParaRPr>
          </a:p>
          <a:p>
            <a:pPr marL="609585" indent="-423323">
              <a:buSzPts val="1400"/>
              <a:buFont typeface="Comfortaa"/>
              <a:buChar char="●"/>
            </a:pPr>
            <a:r>
              <a:rPr lang="en-GB" sz="2000" dirty="0">
                <a:latin typeface="Montserrat" panose="00000500000000000000" pitchFamily="50" charset="0"/>
                <a:ea typeface="Comfortaa"/>
                <a:cs typeface="Poppins" panose="00000500000000000000" pitchFamily="2" charset="0"/>
                <a:sym typeface="Comfortaa"/>
              </a:rPr>
              <a:t>developed by you</a:t>
            </a:r>
            <a:endParaRPr sz="2000" dirty="0">
              <a:latin typeface="Montserrat" panose="00000500000000000000" pitchFamily="50" charset="0"/>
              <a:ea typeface="Comfortaa"/>
              <a:cs typeface="Poppins" panose="00000500000000000000" pitchFamily="2" charset="0"/>
              <a:sym typeface="Comfortaa"/>
            </a:endParaRPr>
          </a:p>
          <a:p>
            <a:pPr marL="609585" indent="-423323">
              <a:buSzPts val="1400"/>
              <a:buFont typeface="Comfortaa"/>
              <a:buChar char="●"/>
            </a:pPr>
            <a:r>
              <a:rPr lang="en-GB" sz="2000" dirty="0">
                <a:latin typeface="Montserrat" panose="00000500000000000000" pitchFamily="50" charset="0"/>
                <a:ea typeface="Comfortaa"/>
                <a:cs typeface="Poppins" panose="00000500000000000000" pitchFamily="2" charset="0"/>
                <a:sym typeface="Comfortaa"/>
              </a:rPr>
              <a:t>appropriate for your life and context</a:t>
            </a:r>
            <a:endParaRPr sz="2000" dirty="0">
              <a:latin typeface="Montserrat" panose="00000500000000000000" pitchFamily="50" charset="0"/>
              <a:ea typeface="Comfortaa"/>
              <a:cs typeface="Poppins" panose="00000500000000000000" pitchFamily="2" charset="0"/>
              <a:sym typeface="Comfortaa"/>
            </a:endParaRPr>
          </a:p>
          <a:p>
            <a:pPr marL="609585" indent="-423323">
              <a:buSzPts val="1400"/>
              <a:buFont typeface="Comfortaa"/>
              <a:buChar char="●"/>
            </a:pPr>
            <a:r>
              <a:rPr lang="en-GB" sz="2000" dirty="0">
                <a:latin typeface="Montserrat" panose="00000500000000000000" pitchFamily="50" charset="0"/>
                <a:ea typeface="Comfortaa"/>
                <a:cs typeface="Poppins" panose="00000500000000000000" pitchFamily="2" charset="0"/>
                <a:sym typeface="Comfortaa"/>
              </a:rPr>
              <a:t>flexible</a:t>
            </a:r>
            <a:endParaRPr sz="2000" dirty="0">
              <a:latin typeface="Montserrat" panose="00000500000000000000" pitchFamily="50" charset="0"/>
              <a:ea typeface="Comfortaa"/>
              <a:cs typeface="Poppins" panose="00000500000000000000" pitchFamily="2" charset="0"/>
              <a:sym typeface="Comfortaa"/>
            </a:endParaRPr>
          </a:p>
          <a:p>
            <a:pPr marL="609585" indent="-423323">
              <a:buSzPts val="1400"/>
              <a:buFont typeface="Comfortaa"/>
              <a:buChar char="●"/>
            </a:pPr>
            <a:r>
              <a:rPr lang="en-GB" sz="2000" dirty="0">
                <a:latin typeface="Montserrat" panose="00000500000000000000" pitchFamily="50" charset="0"/>
                <a:ea typeface="Comfortaa"/>
                <a:cs typeface="Poppins" panose="00000500000000000000" pitchFamily="2" charset="0"/>
                <a:sym typeface="Comfortaa"/>
              </a:rPr>
              <a:t>habits, routines and practices that help you to become more Christ-like</a:t>
            </a:r>
            <a:endParaRPr sz="2000" dirty="0">
              <a:latin typeface="Montserrat" panose="00000500000000000000" pitchFamily="50" charset="0"/>
              <a:ea typeface="Comfortaa"/>
              <a:cs typeface="Poppins" panose="00000500000000000000" pitchFamily="2" charset="0"/>
              <a:sym typeface="Comfortaa"/>
            </a:endParaRPr>
          </a:p>
          <a:p>
            <a:pPr marL="609585" indent="-423323">
              <a:buSzPts val="1400"/>
              <a:buFont typeface="Comfortaa"/>
              <a:buChar char="●"/>
            </a:pPr>
            <a:r>
              <a:rPr lang="en-GB" sz="2000" dirty="0">
                <a:latin typeface="Montserrat" panose="00000500000000000000" pitchFamily="50" charset="0"/>
                <a:ea typeface="Comfortaa"/>
                <a:cs typeface="Poppins" panose="00000500000000000000" pitchFamily="2" charset="0"/>
                <a:sym typeface="Comfortaa"/>
              </a:rPr>
              <a:t>a response to God’s love</a:t>
            </a:r>
            <a:endParaRPr sz="2000" dirty="0">
              <a:latin typeface="Montserrat" panose="00000500000000000000" pitchFamily="50" charset="0"/>
              <a:ea typeface="Comfortaa"/>
              <a:cs typeface="Poppins" panose="00000500000000000000" pitchFamily="2" charset="0"/>
              <a:sym typeface="Comfortaa"/>
            </a:endParaRPr>
          </a:p>
          <a:p>
            <a:pPr marL="609585"/>
            <a:endParaRPr sz="2000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0" name="Google Shape;12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5259" y="1729776"/>
            <a:ext cx="478567" cy="47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77901" y="1615134"/>
            <a:ext cx="759833" cy="75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 rotWithShape="1">
          <a:blip r:embed="rId5">
            <a:alphaModFix/>
          </a:blip>
          <a:srcRect t="34513" b="34522"/>
          <a:stretch/>
        </p:blipFill>
        <p:spPr>
          <a:xfrm>
            <a:off x="572333" y="4484768"/>
            <a:ext cx="10765400" cy="16067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7249BA-45BD-40B9-83B0-ACCC7AF00A3C}"/>
              </a:ext>
            </a:extLst>
          </p:cNvPr>
          <p:cNvSpPr/>
          <p:nvPr/>
        </p:nvSpPr>
        <p:spPr>
          <a:xfrm>
            <a:off x="572333" y="419100"/>
            <a:ext cx="11081467" cy="2341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D61353-5C66-40E5-9BC6-6A13B5383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030" y="6240145"/>
            <a:ext cx="11083489" cy="2316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1DC73-2118-48DE-811A-E0AC85036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Montserrat" panose="00000500000000000000" pitchFamily="50" charset="0"/>
                <a:cs typeface="Poppins SemiBold" panose="00000700000000000000" pitchFamily="2" charset="0"/>
              </a:rPr>
              <a:t>Habit Reflection Task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42B191-AED6-4ED6-A772-B7AA57540934}"/>
              </a:ext>
            </a:extLst>
          </p:cNvPr>
          <p:cNvSpPr txBox="1"/>
          <p:nvPr/>
        </p:nvSpPr>
        <p:spPr>
          <a:xfrm>
            <a:off x="905522" y="2139518"/>
            <a:ext cx="93037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Montserrat" panose="00000500000000000000" pitchFamily="50" charset="0"/>
                <a:cs typeface="Poppins" panose="00000500000000000000" pitchFamily="2" charset="0"/>
              </a:rPr>
              <a:t>Which of your current habits do you find helpful?</a:t>
            </a:r>
          </a:p>
          <a:p>
            <a:endParaRPr lang="en-GB" sz="3200" dirty="0">
              <a:solidFill>
                <a:schemeClr val="bg1"/>
              </a:solidFill>
              <a:latin typeface="Montserrat" panose="00000500000000000000" pitchFamily="50" charset="0"/>
              <a:cs typeface="Poppins" panose="00000500000000000000" pitchFamily="2" charset="0"/>
            </a:endParaRPr>
          </a:p>
          <a:p>
            <a:r>
              <a:rPr lang="en-GB" sz="3200" dirty="0">
                <a:solidFill>
                  <a:schemeClr val="bg1"/>
                </a:solidFill>
                <a:latin typeface="Montserrat" panose="00000500000000000000" pitchFamily="50" charset="0"/>
                <a:cs typeface="Poppins" panose="00000500000000000000" pitchFamily="2" charset="0"/>
              </a:rPr>
              <a:t>Which do you find unhelpful?</a:t>
            </a:r>
          </a:p>
        </p:txBody>
      </p:sp>
    </p:spTree>
    <p:extLst>
      <p:ext uri="{BB962C8B-B14F-4D97-AF65-F5344CB8AC3E}">
        <p14:creationId xmlns:p14="http://schemas.microsoft.com/office/powerpoint/2010/main" val="1663064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F264A-99F8-45B9-A948-D375F9406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578" y="527989"/>
            <a:ext cx="8428800" cy="847200"/>
          </a:xfrm>
        </p:spPr>
        <p:txBody>
          <a:bodyPr/>
          <a:lstStyle/>
          <a:p>
            <a:pPr algn="r"/>
            <a:r>
              <a:rPr lang="en-GB" b="1" dirty="0">
                <a:solidFill>
                  <a:schemeClr val="bg1"/>
                </a:solidFill>
                <a:latin typeface="Montserrat" panose="00000500000000000000" pitchFamily="50" charset="0"/>
                <a:cs typeface="Poppins" panose="00000500000000000000" pitchFamily="2" charset="0"/>
              </a:rPr>
              <a:t>My example: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F728B-5BDB-496B-8FD7-6C3BCAFB3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09" y="1483281"/>
            <a:ext cx="8913181" cy="4846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75C2E2-A947-473C-99A7-9C18E86BB3DB}"/>
              </a:ext>
            </a:extLst>
          </p:cNvPr>
          <p:cNvSpPr txBox="1"/>
          <p:nvPr/>
        </p:nvSpPr>
        <p:spPr>
          <a:xfrm>
            <a:off x="6766167" y="2839549"/>
            <a:ext cx="31850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Segoe Print" panose="02000600000000000000" pitchFamily="2" charset="0"/>
              </a:rPr>
              <a:t>being too busy</a:t>
            </a:r>
          </a:p>
          <a:p>
            <a:pPr algn="ctr"/>
            <a:endParaRPr lang="en-GB" sz="2800" dirty="0">
              <a:latin typeface="Segoe Print" panose="02000600000000000000" pitchFamily="2" charset="0"/>
            </a:endParaRPr>
          </a:p>
          <a:p>
            <a:pPr algn="ctr"/>
            <a:r>
              <a:rPr lang="en-GB" sz="2800" dirty="0">
                <a:latin typeface="Segoe Print" panose="02000600000000000000" pitchFamily="2" charset="0"/>
              </a:rPr>
              <a:t>always thinking ahead</a:t>
            </a:r>
          </a:p>
          <a:p>
            <a:pPr algn="ctr"/>
            <a:endParaRPr lang="en-GB" sz="2800" dirty="0">
              <a:latin typeface="Segoe Print" panose="02000600000000000000" pitchFamily="2" charset="0"/>
            </a:endParaRPr>
          </a:p>
          <a:p>
            <a:pPr algn="ctr"/>
            <a:r>
              <a:rPr lang="en-GB" sz="2800" dirty="0">
                <a:latin typeface="Segoe Print" panose="02000600000000000000" pitchFamily="2" charset="0"/>
              </a:rPr>
              <a:t>scrolling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7F2BFC-C637-4D97-BF5C-7E1D2B9D5B92}"/>
              </a:ext>
            </a:extLst>
          </p:cNvPr>
          <p:cNvSpPr txBox="1"/>
          <p:nvPr/>
        </p:nvSpPr>
        <p:spPr>
          <a:xfrm>
            <a:off x="2554942" y="3270436"/>
            <a:ext cx="25728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Segoe Print" panose="02000600000000000000" pitchFamily="2" charset="0"/>
              </a:rPr>
              <a:t>praying throughout the day</a:t>
            </a:r>
          </a:p>
          <a:p>
            <a:pPr algn="ctr"/>
            <a:endParaRPr lang="en-GB" sz="2800" dirty="0">
              <a:latin typeface="Segoe Print" panose="02000600000000000000" pitchFamily="2" charset="0"/>
            </a:endParaRPr>
          </a:p>
          <a:p>
            <a:pPr algn="ctr"/>
            <a:r>
              <a:rPr lang="en-GB" sz="2800" dirty="0">
                <a:latin typeface="Segoe Print" panose="02000600000000000000" pitchFamily="2" charset="0"/>
              </a:rPr>
              <a:t>‘margin’</a:t>
            </a:r>
          </a:p>
        </p:txBody>
      </p:sp>
    </p:spTree>
    <p:extLst>
      <p:ext uri="{BB962C8B-B14F-4D97-AF65-F5344CB8AC3E}">
        <p14:creationId xmlns:p14="http://schemas.microsoft.com/office/powerpoint/2010/main" val="1986962732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Template">
  <a:themeElements>
    <a:clrScheme name="The Diocese of Sheffield">
      <a:dk1>
        <a:srgbClr val="141A1C"/>
      </a:dk1>
      <a:lt1>
        <a:srgbClr val="F5F8FA"/>
      </a:lt1>
      <a:dk2>
        <a:srgbClr val="0E1633"/>
      </a:dk2>
      <a:lt2>
        <a:srgbClr val="CDEAEF"/>
      </a:lt2>
      <a:accent1>
        <a:srgbClr val="FFC069"/>
      </a:accent1>
      <a:accent2>
        <a:srgbClr val="0496AE"/>
      </a:accent2>
      <a:accent3>
        <a:srgbClr val="04567D"/>
      </a:accent3>
      <a:accent4>
        <a:srgbClr val="D8DEE6"/>
      </a:accent4>
      <a:accent5>
        <a:srgbClr val="9BD5DF"/>
      </a:accent5>
      <a:accent6>
        <a:srgbClr val="FFD9A5"/>
      </a:accent6>
      <a:hlink>
        <a:srgbClr val="2B63CF"/>
      </a:hlink>
      <a:folHlink>
        <a:srgbClr val="204A9B"/>
      </a:folHlink>
    </a:clrScheme>
    <a:fontScheme name="Custom 1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4EA619CC-3541-4F80-A2D0-34F4A47B8D9A}" vid="{1408F5FF-8AA2-45AD-BCCD-9E38031AD500}"/>
    </a:ext>
  </a:extLst>
</a:theme>
</file>

<file path=ppt/theme/theme2.xml><?xml version="1.0" encoding="utf-8"?>
<a:theme xmlns:a="http://schemas.openxmlformats.org/drawingml/2006/main" name="Office Theme">
  <a:themeElements>
    <a:clrScheme name="Diocese of Sheffield">
      <a:dk1>
        <a:srgbClr val="04567D"/>
      </a:dk1>
      <a:lt1>
        <a:sysClr val="window" lastClr="FFFFFF"/>
      </a:lt1>
      <a:dk2>
        <a:srgbClr val="0496AE"/>
      </a:dk2>
      <a:lt2>
        <a:srgbClr val="FFFFFF"/>
      </a:lt2>
      <a:accent1>
        <a:srgbClr val="E1C06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F5496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1D60593A3E1D4DBD7A2DA0CE48027C" ma:contentTypeVersion="18" ma:contentTypeDescription="Create a new document." ma:contentTypeScope="" ma:versionID="dd2ca122af789683c34f3160d3f78c0a">
  <xsd:schema xmlns:xsd="http://www.w3.org/2001/XMLSchema" xmlns:xs="http://www.w3.org/2001/XMLSchema" xmlns:p="http://schemas.microsoft.com/office/2006/metadata/properties" xmlns:ns3="089b948e-4c3f-4c35-9f2d-6233705d22ca" xmlns:ns4="3d1d530e-00e6-4bc7-b8bf-615d73615aea" targetNamespace="http://schemas.microsoft.com/office/2006/metadata/properties" ma:root="true" ma:fieldsID="b91c8eb298caca504556e8c35300f107" ns3:_="" ns4:_="">
    <xsd:import namespace="089b948e-4c3f-4c35-9f2d-6233705d22ca"/>
    <xsd:import namespace="3d1d530e-00e6-4bc7-b8bf-615d73615ae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9b948e-4c3f-4c35-9f2d-6233705d22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1d530e-00e6-4bc7-b8bf-615d73615ae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9b948e-4c3f-4c35-9f2d-6233705d22ca" xsi:nil="true"/>
  </documentManagement>
</p:properties>
</file>

<file path=customXml/itemProps1.xml><?xml version="1.0" encoding="utf-8"?>
<ds:datastoreItem xmlns:ds="http://schemas.openxmlformats.org/officeDocument/2006/customXml" ds:itemID="{BFA1D980-7C60-47A4-855E-3B67ABBAC7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9b948e-4c3f-4c35-9f2d-6233705d22ca"/>
    <ds:schemaRef ds:uri="3d1d530e-00e6-4bc7-b8bf-615d73615a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D0312EC-5019-4F63-9889-3D1208A553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FB2F36-0B5B-48A2-8F7D-2D11F42A96C1}">
  <ds:schemaRefs>
    <ds:schemaRef ds:uri="3d1d530e-00e6-4bc7-b8bf-615d73615aea"/>
    <ds:schemaRef ds:uri="http://purl.org/dc/elements/1.1/"/>
    <ds:schemaRef ds:uri="http://schemas.microsoft.com/office/2006/documentManagement/types"/>
    <ds:schemaRef ds:uri="http://purl.org/dc/terms/"/>
    <ds:schemaRef ds:uri="089b948e-4c3f-4c35-9f2d-6233705d22ca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701</TotalTime>
  <Words>623</Words>
  <Application>Microsoft Office PowerPoint</Application>
  <PresentationFormat>Widescreen</PresentationFormat>
  <Paragraphs>91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Montserrat</vt:lpstr>
      <vt:lpstr>Poppins SemiBold</vt:lpstr>
      <vt:lpstr>Poppins</vt:lpstr>
      <vt:lpstr>Calibri</vt:lpstr>
      <vt:lpstr>Comfortaa</vt:lpstr>
      <vt:lpstr>Segoe UI</vt:lpstr>
      <vt:lpstr>Calibri Light</vt:lpstr>
      <vt:lpstr>Montserrat Medium</vt:lpstr>
      <vt:lpstr>Montserrat ExtraBold</vt:lpstr>
      <vt:lpstr>Arial</vt:lpstr>
      <vt:lpstr>Segoe Print</vt:lpstr>
      <vt:lpstr>PowerPoint Template</vt:lpstr>
      <vt:lpstr>Office Theme</vt:lpstr>
      <vt:lpstr>PowerPoint Presentation</vt:lpstr>
      <vt:lpstr>Welcome and Opening Prayer</vt:lpstr>
      <vt:lpstr>PowerPoint Presentation</vt:lpstr>
      <vt:lpstr>An invitation…</vt:lpstr>
      <vt:lpstr>‘Rule’ and ‘rules’...</vt:lpstr>
      <vt:lpstr>Regula =&gt; Rule</vt:lpstr>
      <vt:lpstr>A Personal Rule of Life</vt:lpstr>
      <vt:lpstr>Habit Reflection Task</vt:lpstr>
      <vt:lpstr>My example:</vt:lpstr>
      <vt:lpstr>Being Lights for Christ</vt:lpstr>
      <vt:lpstr>Receiving – being with Jesus    Walking – becoming more like Jesus   Reflecting – sharing Jesus with others</vt:lpstr>
      <vt:lpstr>Time for a break!</vt:lpstr>
      <vt:lpstr>Receiving Christ’s Light</vt:lpstr>
      <vt:lpstr>Walking in Christ’s Light</vt:lpstr>
      <vt:lpstr>Reflecting Christ’s Light to Others</vt:lpstr>
      <vt:lpstr>Encouraging Each Other</vt:lpstr>
      <vt:lpstr>Commitment Prayer</vt:lpstr>
      <vt:lpstr>Leave us some feedback: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Sandoval, Hannah</dc:creator>
  <cp:lastModifiedBy>Sandoval, Hannah</cp:lastModifiedBy>
  <cp:revision>31</cp:revision>
  <dcterms:created xsi:type="dcterms:W3CDTF">2021-12-01T15:00:24Z</dcterms:created>
  <dcterms:modified xsi:type="dcterms:W3CDTF">2025-11-24T13:28:41Z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0x010100671D60593A3E1D4DBD7A2DA0CE48027C</vt:lpwstr>
  </property>
</Properties>
</file>